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453" r:id="rId2"/>
    <p:sldId id="462" r:id="rId3"/>
    <p:sldId id="463" r:id="rId4"/>
    <p:sldId id="464" r:id="rId5"/>
    <p:sldId id="465" r:id="rId6"/>
    <p:sldId id="261" r:id="rId7"/>
    <p:sldId id="262" r:id="rId8"/>
    <p:sldId id="263" r:id="rId9"/>
    <p:sldId id="466" r:id="rId10"/>
    <p:sldId id="265" r:id="rId11"/>
    <p:sldId id="467" r:id="rId12"/>
    <p:sldId id="468" r:id="rId13"/>
    <p:sldId id="268" r:id="rId14"/>
    <p:sldId id="469" r:id="rId15"/>
    <p:sldId id="470" r:id="rId16"/>
    <p:sldId id="471" r:id="rId17"/>
    <p:sldId id="472" r:id="rId18"/>
    <p:sldId id="473" r:id="rId19"/>
    <p:sldId id="274" r:id="rId20"/>
    <p:sldId id="275" r:id="rId21"/>
    <p:sldId id="276" r:id="rId22"/>
    <p:sldId id="277" r:id="rId23"/>
    <p:sldId id="460" r:id="rId24"/>
    <p:sldId id="461" r:id="rId25"/>
    <p:sldId id="257" r:id="rId26"/>
    <p:sldId id="258" r:id="rId27"/>
    <p:sldId id="259" r:id="rId28"/>
    <p:sldId id="260" r:id="rId29"/>
    <p:sldId id="286" r:id="rId30"/>
    <p:sldId id="264" r:id="rId31"/>
    <p:sldId id="287" r:id="rId32"/>
    <p:sldId id="266" r:id="rId33"/>
    <p:sldId id="267" r:id="rId34"/>
    <p:sldId id="269" r:id="rId35"/>
    <p:sldId id="290" r:id="rId36"/>
    <p:sldId id="270" r:id="rId37"/>
    <p:sldId id="271" r:id="rId38"/>
    <p:sldId id="273" r:id="rId39"/>
    <p:sldId id="455" r:id="rId40"/>
    <p:sldId id="294" r:id="rId41"/>
    <p:sldId id="295" r:id="rId42"/>
    <p:sldId id="272" r:id="rId43"/>
    <p:sldId id="456" r:id="rId44"/>
    <p:sldId id="296" r:id="rId45"/>
    <p:sldId id="457" r:id="rId46"/>
    <p:sldId id="297" r:id="rId47"/>
    <p:sldId id="298" r:id="rId48"/>
    <p:sldId id="299" r:id="rId49"/>
    <p:sldId id="300" r:id="rId50"/>
    <p:sldId id="458" r:id="rId51"/>
    <p:sldId id="284" r:id="rId52"/>
    <p:sldId id="459" r:id="rId53"/>
    <p:sldId id="30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46"/>
    <p:restoredTop sz="79184"/>
  </p:normalViewPr>
  <p:slideViewPr>
    <p:cSldViewPr snapToGrid="0" snapToObjects="1">
      <p:cViewPr varScale="1">
        <p:scale>
          <a:sx n="100" d="100"/>
          <a:sy n="100" d="100"/>
        </p:scale>
        <p:origin x="1328" y="168"/>
      </p:cViewPr>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A0678-27BD-8740-8C9D-B907285FB7AD}" type="datetimeFigureOut">
              <a:rPr lang="en-US" smtClean="0"/>
              <a:t>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FCFCF-82A6-014A-8723-7391EF3585A1}" type="slidenum">
              <a:rPr lang="en-US" smtClean="0"/>
              <a:t>‹#›</a:t>
            </a:fld>
            <a:endParaRPr lang="en-US"/>
          </a:p>
        </p:txBody>
      </p:sp>
    </p:spTree>
    <p:extLst>
      <p:ext uri="{BB962C8B-B14F-4D97-AF65-F5344CB8AC3E}">
        <p14:creationId xmlns:p14="http://schemas.microsoft.com/office/powerpoint/2010/main" val="189232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lianweng.github.io/posts/2018-06-24-attention/"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en.wikipedia.org/wiki/Attention_(machine_learning)" TargetMode="External"/><Relationship Id="rId4" Type="http://schemas.openxmlformats.org/officeDocument/2006/relationships/hyperlink" Target="https://uvadlc-notebooks.readthedocs.io/en/latest/tutorial_notebooks/tutorial6/Transformers_and_MHAttention.htm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6069d8cd5e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6069d8cd5e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start off, I’d like to show a brief background of how the protocols on the internet are organized, using the TCP/IP model.</a:t>
            </a:r>
            <a:endParaRPr/>
          </a:p>
          <a:p>
            <a:pPr marL="0" lvl="0" indent="0" algn="l" rtl="0">
              <a:spcBef>
                <a:spcPts val="0"/>
              </a:spcBef>
              <a:spcAft>
                <a:spcPts val="0"/>
              </a:spcAft>
              <a:buNone/>
            </a:pPr>
            <a:endParaRPr/>
          </a:p>
          <a:p>
            <a:pPr marL="0" lvl="0" indent="0" algn="l" rtl="0">
              <a:spcBef>
                <a:spcPts val="0"/>
              </a:spcBef>
              <a:spcAft>
                <a:spcPts val="0"/>
              </a:spcAft>
              <a:buNone/>
            </a:pPr>
            <a:r>
              <a:rPr lang="en-US"/>
              <a:t>Here, four different layers provide separation between various protocols, that together, specify how data should be packetized, addressed, transmitted, routed, and received.</a:t>
            </a:r>
            <a:endParaRPr/>
          </a:p>
          <a:p>
            <a:pPr marL="0" lvl="0" indent="0" algn="l" rtl="0">
              <a:spcBef>
                <a:spcPts val="0"/>
              </a:spcBef>
              <a:spcAft>
                <a:spcPts val="0"/>
              </a:spcAft>
              <a:buNone/>
            </a:pPr>
            <a:endParaRPr/>
          </a:p>
          <a:p>
            <a:pPr marL="0" lvl="0" indent="0" algn="l" rtl="0">
              <a:spcBef>
                <a:spcPts val="0"/>
              </a:spcBef>
              <a:spcAft>
                <a:spcPts val="0"/>
              </a:spcAft>
              <a:buNone/>
            </a:pPr>
            <a:r>
              <a:rPr lang="en-US"/>
              <a:t>The TCP/IP model is standardized, and is maintained by the Internet Engineering Task force. However, it is typically up to individual vendors or users to correctly implement the protocols at any layer.</a:t>
            </a:r>
            <a:endParaRPr/>
          </a:p>
          <a:p>
            <a:pPr marL="0" lvl="0" indent="0" algn="l" rtl="0">
              <a:spcBef>
                <a:spcPts val="0"/>
              </a:spcBef>
              <a:spcAft>
                <a:spcPts val="0"/>
              </a:spcAft>
              <a:buNone/>
            </a:pPr>
            <a:endParaRPr/>
          </a:p>
          <a:p>
            <a:pPr marL="0" lvl="0" indent="0" algn="l" rtl="0">
              <a:spcBef>
                <a:spcPts val="0"/>
              </a:spcBef>
              <a:spcAft>
                <a:spcPts val="0"/>
              </a:spcAft>
              <a:buNone/>
            </a:pPr>
            <a:r>
              <a:rPr lang="en-US"/>
              <a:t>Examining possible errors or correctness of implementation using a Transformer model is the focus of my presentation today,</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specifically in the context of the Transport Layer Security, or TLS protocol</a:t>
            </a:r>
            <a:endParaRPr/>
          </a:p>
        </p:txBody>
      </p:sp>
      <p:sp>
        <p:nvSpPr>
          <p:cNvPr id="258" name="Google Shape;258;g26069d8cd5e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98f48ed882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prior works that try applying Transformer models to networking data have used a number of input formats, namely:</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b="1" u="sng"/>
          </a:p>
          <a:p>
            <a:pPr marL="457200" lvl="0" indent="-317500" algn="l" rtl="0">
              <a:spcBef>
                <a:spcPts val="0"/>
              </a:spcBef>
              <a:spcAft>
                <a:spcPts val="0"/>
              </a:spcAft>
              <a:buClr>
                <a:schemeClr val="dk1"/>
              </a:buClr>
              <a:buSzPts val="1400"/>
              <a:buAutoNum type="arabicPeriod"/>
            </a:pPr>
            <a:r>
              <a:rPr lang="en-US"/>
              <a:t>Sequences of values of a single header field for some protocol (this may not capture the context of the packet, or the session)</a:t>
            </a:r>
            <a:endParaRPr/>
          </a:p>
          <a:p>
            <a:pPr marL="457200" lvl="0" indent="0" algn="l" rtl="0">
              <a:spcBef>
                <a:spcPts val="0"/>
              </a:spcBef>
              <a:spcAft>
                <a:spcPts val="0"/>
              </a:spcAft>
              <a:buNone/>
            </a:pPr>
            <a:endParaRPr/>
          </a:p>
          <a:p>
            <a:pPr marL="457200" lvl="0" indent="0" algn="l" rtl="0">
              <a:spcBef>
                <a:spcPts val="0"/>
              </a:spcBef>
              <a:spcAft>
                <a:spcPts val="0"/>
              </a:spcAft>
              <a:buNone/>
            </a:pPr>
            <a:r>
              <a:rPr lang="en-US" b="1" u="sng"/>
              <a:t>NEXT</a:t>
            </a:r>
            <a:endParaRPr b="1" u="sng"/>
          </a:p>
          <a:p>
            <a:pPr marL="457200" lvl="0" indent="0" algn="l" rtl="0">
              <a:spcBef>
                <a:spcPts val="0"/>
              </a:spcBef>
              <a:spcAft>
                <a:spcPts val="0"/>
              </a:spcAft>
              <a:buNone/>
            </a:pPr>
            <a:endParaRPr b="1" u="sng"/>
          </a:p>
          <a:p>
            <a:pPr marL="457200" lvl="0" indent="-317500" algn="l" rtl="0">
              <a:spcBef>
                <a:spcPts val="0"/>
              </a:spcBef>
              <a:spcAft>
                <a:spcPts val="0"/>
              </a:spcAft>
              <a:buClr>
                <a:schemeClr val="dk1"/>
              </a:buClr>
              <a:buSzPts val="1400"/>
              <a:buAutoNum type="arabicPeriod"/>
            </a:pPr>
            <a:r>
              <a:rPr lang="en-US"/>
              <a:t>sequences of high level flow based features for a session (similarly, this may not capture the context of the packet)</a:t>
            </a:r>
            <a:endParaRPr/>
          </a:p>
          <a:p>
            <a:pPr marL="457200" lvl="0" indent="0" algn="l" rtl="0">
              <a:spcBef>
                <a:spcPts val="0"/>
              </a:spcBef>
              <a:spcAft>
                <a:spcPts val="0"/>
              </a:spcAft>
              <a:buNone/>
            </a:pPr>
            <a:endParaRPr/>
          </a:p>
          <a:p>
            <a:pPr marL="457200" lvl="0" indent="0" algn="l" rtl="0">
              <a:spcBef>
                <a:spcPts val="0"/>
              </a:spcBef>
              <a:spcAft>
                <a:spcPts val="0"/>
              </a:spcAft>
              <a:buNone/>
            </a:pPr>
            <a:r>
              <a:rPr lang="en-US" b="1" u="sng"/>
              <a:t>NEXT</a:t>
            </a:r>
            <a:endParaRPr b="1" u="sng"/>
          </a:p>
          <a:p>
            <a:pPr marL="457200" lvl="0" indent="0" algn="l" rtl="0">
              <a:spcBef>
                <a:spcPts val="0"/>
              </a:spcBef>
              <a:spcAft>
                <a:spcPts val="0"/>
              </a:spcAft>
              <a:buNone/>
            </a:pPr>
            <a:endParaRPr b="1" u="sng"/>
          </a:p>
          <a:p>
            <a:pPr marL="457200" lvl="0" indent="-317500" algn="l" rtl="0">
              <a:spcBef>
                <a:spcPts val="0"/>
              </a:spcBef>
              <a:spcAft>
                <a:spcPts val="0"/>
              </a:spcAft>
              <a:buClr>
                <a:schemeClr val="dk1"/>
              </a:buClr>
              <a:buSzPts val="1400"/>
              <a:buAutoNum type="arabicPeriod"/>
            </a:pPr>
            <a:r>
              <a:rPr lang="en-US"/>
              <a:t>Use bigram strings created by converting pairs of bytes in flows from sampled PCAP data (this may be too much data, models are limited to 2000 tokens so they must truncate this input and thus lose context in the process. This also looks only at the packet level)</a:t>
            </a:r>
            <a:endParaRPr/>
          </a:p>
          <a:p>
            <a:pPr marL="457200" lvl="0" indent="0" algn="l" rtl="0">
              <a:spcBef>
                <a:spcPts val="0"/>
              </a:spcBef>
              <a:spcAft>
                <a:spcPts val="0"/>
              </a:spcAft>
              <a:buNone/>
            </a:pPr>
            <a:endParaRPr/>
          </a:p>
          <a:p>
            <a:pPr marL="457200" lvl="0" indent="0" algn="l" rtl="0">
              <a:spcBef>
                <a:spcPts val="0"/>
              </a:spcBef>
              <a:spcAft>
                <a:spcPts val="0"/>
              </a:spcAft>
              <a:buNone/>
            </a:pPr>
            <a:r>
              <a:rPr lang="en-US" b="1" u="sng"/>
              <a:t>NEXT</a:t>
            </a:r>
            <a:endParaRPr/>
          </a:p>
          <a:p>
            <a:pPr marL="457200" lvl="0" indent="0" algn="l" rtl="0">
              <a:spcBef>
                <a:spcPts val="0"/>
              </a:spcBef>
              <a:spcAft>
                <a:spcPts val="0"/>
              </a:spcAft>
              <a:buNone/>
            </a:pPr>
            <a:endParaRPr/>
          </a:p>
          <a:p>
            <a:pPr marL="457200" lvl="0" indent="0" algn="l" rtl="0">
              <a:spcBef>
                <a:spcPts val="0"/>
              </a:spcBef>
              <a:spcAft>
                <a:spcPts val="0"/>
              </a:spcAft>
              <a:buNone/>
            </a:pPr>
            <a:r>
              <a:rPr lang="en-US"/>
              <a:t>All these methods have been successful in their specific application, but as noted, have shortcomings.</a:t>
            </a:r>
            <a:endParaRPr/>
          </a:p>
          <a:p>
            <a:pPr marL="457200" lvl="0" indent="0" algn="l" rtl="0">
              <a:spcBef>
                <a:spcPts val="0"/>
              </a:spcBef>
              <a:spcAft>
                <a:spcPts val="0"/>
              </a:spcAft>
              <a:buNone/>
            </a:pPr>
            <a:endParaRPr/>
          </a:p>
          <a:p>
            <a:pPr marL="457200" lvl="0" indent="0" algn="l" rtl="0">
              <a:spcBef>
                <a:spcPts val="0"/>
              </a:spcBef>
              <a:spcAft>
                <a:spcPts val="0"/>
              </a:spcAft>
              <a:buNone/>
            </a:pPr>
            <a:r>
              <a:rPr lang="en-US" b="1" u="sng"/>
              <a:t>NEXT</a:t>
            </a:r>
            <a:endParaRPr/>
          </a:p>
          <a:p>
            <a:pPr marL="457200" lvl="0" indent="0" algn="l" rtl="0">
              <a:spcBef>
                <a:spcPts val="0"/>
              </a:spcBef>
              <a:spcAft>
                <a:spcPts val="0"/>
              </a:spcAft>
              <a:buNone/>
            </a:pPr>
            <a:endParaRPr/>
          </a:p>
          <a:p>
            <a:pPr marL="457200" lvl="0" indent="-317500" algn="l" rtl="0">
              <a:spcBef>
                <a:spcPts val="0"/>
              </a:spcBef>
              <a:spcAft>
                <a:spcPts val="0"/>
              </a:spcAft>
              <a:buClr>
                <a:schemeClr val="dk1"/>
              </a:buClr>
              <a:buSzPts val="1400"/>
              <a:buAutoNum type="arabicPeriod"/>
            </a:pPr>
            <a:r>
              <a:rPr lang="en-US"/>
              <a:t>We try a naive approach that adapts network traffic to strings, the format expected BERT model, and keep only the mapped strings that are relevant to TLS configuration, removing noisy signals. It’s important to note here that similar to previous work, this approach is tailored to our TLS handshake problem; we only care about a small sequence of packets at the beginning of a session, and these values can be easily mapped to human-readable strings. I’ll discuss the specifics of this approach in later slides.</a:t>
            </a:r>
            <a:endParaRPr/>
          </a:p>
        </p:txBody>
      </p:sp>
      <p:sp>
        <p:nvSpPr>
          <p:cNvPr id="386" name="Google Shape;386;g298f48ed882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3c11b1e228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begin approaching the second sub-question, “Can Transformer models capture or provide a different view on interactions found in TLS configurations?”</a:t>
            </a:r>
            <a:endParaRPr/>
          </a:p>
          <a:p>
            <a:pPr marL="0" lvl="0" indent="0" algn="l" rtl="0">
              <a:spcBef>
                <a:spcPts val="0"/>
              </a:spcBef>
              <a:spcAft>
                <a:spcPts val="0"/>
              </a:spcAft>
              <a:buNone/>
            </a:pPr>
            <a:endParaRPr/>
          </a:p>
          <a:p>
            <a:pPr marL="0" lvl="0" indent="0" algn="l" rtl="0">
              <a:spcBef>
                <a:spcPts val="0"/>
              </a:spcBef>
              <a:spcAft>
                <a:spcPts val="0"/>
              </a:spcAft>
              <a:buNone/>
            </a:pPr>
            <a:r>
              <a:rPr lang="en-US"/>
              <a:t>it is important to first understand how these transformer models work. To begin, I’ll briefly explain the attention, a mechanism originally created for neural machine translation. </a:t>
            </a:r>
            <a:endParaRPr/>
          </a:p>
          <a:p>
            <a:pPr marL="0" lvl="0" indent="0" algn="l" rtl="0">
              <a:spcBef>
                <a:spcPts val="0"/>
              </a:spcBef>
              <a:spcAft>
                <a:spcPts val="0"/>
              </a:spcAft>
              <a:buNone/>
            </a:pPr>
            <a:endParaRPr/>
          </a:p>
          <a:p>
            <a:pPr marL="0" lvl="0" indent="0" algn="l" rtl="0">
              <a:spcBef>
                <a:spcPts val="0"/>
              </a:spcBef>
              <a:spcAft>
                <a:spcPts val="0"/>
              </a:spcAft>
              <a:buNone/>
            </a:pPr>
            <a:r>
              <a:rPr lang="en-US"/>
              <a:t>The figure shown is an example of how attention works. To begin, let us consider an example input X, made up of the sentence “see that girl run,” and consider that we are focusing on the word “that”, represented by  x_underbar.</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First, three parameter weight matrices which capture the structure of the input and for the model, Q_W, K_W, and V_W are created from X.</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Three feature vectors query, Keys, and Values are created by taking the dot product of X and the respective weight matrix,  where q := feature vector for element being paid “attention” to by the attention head, K := feature vector for what the element is “offering” (i.e., its position/meaning in the sentence), and V := feature vector for the whole sentence to average over.</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Next, the query vector is compared (via dot product) with each word in the keys, before the result of this operation is then thrown into the softmax function (denoted by the asterisk in parenthesis). In the math scope, this calculates a probability distribution over the input weights. Practically, this helps the model discover the most relevant word for the query word. In this case "girl" was determined to be the most relevant word for "that".</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Finally, multiplying this against the value matrix amplifies the signal for the most important words in the sentence in relation to our chosen query word “that,” and diminishes the signal for less important words. This final vector is the context vector for “that,” which can</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b="1" u="sng"/>
          </a:p>
          <a:p>
            <a:pPr marL="0" lvl="0" indent="0" algn="l" rtl="0">
              <a:spcBef>
                <a:spcPts val="0"/>
              </a:spcBef>
              <a:spcAft>
                <a:spcPts val="0"/>
              </a:spcAft>
              <a:buNone/>
            </a:pPr>
            <a:r>
              <a:rPr lang="en-US"/>
              <a:t>mathematically be represented as follows.</a:t>
            </a:r>
            <a:endParaRPr/>
          </a:p>
          <a:p>
            <a:pPr marL="0" lvl="0" indent="0" algn="l" rtl="0">
              <a:spcBef>
                <a:spcPts val="0"/>
              </a:spcBef>
              <a:spcAft>
                <a:spcPts val="0"/>
              </a:spcAft>
              <a:buNone/>
            </a:pPr>
            <a:endParaRPr/>
          </a:p>
          <a:p>
            <a:pPr marL="0" lvl="0" indent="0" algn="l" rtl="0">
              <a:spcBef>
                <a:spcPts val="0"/>
              </a:spcBef>
              <a:spcAft>
                <a:spcPts val="0"/>
              </a:spcAft>
              <a:buNone/>
            </a:pPr>
            <a:r>
              <a:rPr lang="en-US"/>
              <a:t>In practice, the context vectors of all words can be calculated using the whole matrix X, instead of the single word's embedding vector x_underbar, to parallelize the calculations</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3"/>
              </a:rPr>
              <a:t>https://lilianweng.github.io/posts/2018-06-24-attention/</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4"/>
              </a:rPr>
              <a:t>https://uvadlc-notebooks.readthedocs.io/en/latest/tutorial_notebooks/tutorial6/Transformers_and_MHAttention.html</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5"/>
              </a:rPr>
              <a:t>https://en.wikipedia.org/wiki/Attention_(machine_learning)</a:t>
            </a:r>
            <a:endParaRPr/>
          </a:p>
          <a:p>
            <a:pPr marL="0" lvl="0" indent="0" algn="l" rtl="0">
              <a:spcBef>
                <a:spcPts val="0"/>
              </a:spcBef>
              <a:spcAft>
                <a:spcPts val="0"/>
              </a:spcAft>
              <a:buNone/>
            </a:pPr>
            <a:endParaRPr/>
          </a:p>
        </p:txBody>
      </p:sp>
      <p:sp>
        <p:nvSpPr>
          <p:cNvPr id="398" name="Google Shape;398;g23c11b1e228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Now that we’ve covered attention, we can quickly look at the architecture of the original Transformer model.</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The model has two parts, an encoder and decoder. At a high level, an encoder learns the context of input tokens, and a decoder generates output based on a given start token (i.e., prompt)</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To begin, inputs are tokenized in the encoder to create the input embedding. </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The model then performs multi-head attention in two places: the encoder, where it learns the semantics of the tokenized input, and the decoder, where it uses both the meaning of tokens from the encoder and its previously generated output, to influence subsequent output generation. Each head in multi-head attention (the shadows) learns a different set of weight matrices, allowing the Transformer to encode multiple relationships and nuances for each token.</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b="1" u="sng"/>
          </a:p>
          <a:p>
            <a:pPr marL="0" lvl="0" indent="0" algn="l" rtl="0">
              <a:spcBef>
                <a:spcPts val="0"/>
              </a:spcBef>
              <a:spcAft>
                <a:spcPts val="0"/>
              </a:spcAft>
              <a:buNone/>
            </a:pPr>
            <a:r>
              <a:rPr lang="en-US"/>
              <a:t>Here, the attention process functions as we discussed in the previous slide.</a:t>
            </a:r>
            <a:endParaRPr/>
          </a:p>
          <a:p>
            <a:pPr marL="0" lvl="0" indent="0" algn="l" rtl="0">
              <a:spcBef>
                <a:spcPts val="0"/>
              </a:spcBef>
              <a:spcAft>
                <a:spcPts val="0"/>
              </a:spcAft>
              <a:buNone/>
            </a:pPr>
            <a:endParaRPr/>
          </a:p>
          <a:p>
            <a:pPr marL="0" lvl="0" indent="0" algn="l" rtl="0">
              <a:spcBef>
                <a:spcPts val="0"/>
              </a:spcBef>
              <a:spcAft>
                <a:spcPts val="0"/>
              </a:spcAft>
              <a:buNone/>
            </a:pPr>
            <a:r>
              <a:rPr lang="en-US"/>
              <a:t>The results of attention from the multiple heads are then passed to the feed forward layer, which processes the concatenated output from all of these heads. This process is repeated over all data in the training set for the desired number of steps/epochs, with the output of the decoder (right) being used to inform any downstream tasks.</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Thus, thinking back to our second sub-question, there is not reason why Transformer models should not be able to be applied to networking data. The model will take in any input of networking data we give it. What remains is a question of if the chosen input format for networking data is effective at capturing the necessary relationships found in networking traffic.</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25" name="Google Shape;42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6069d8cd5e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To validate this, I took the following, relatively straightforward approach.</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I first trained from scratch a BERT model, an encoder-only model that uses the Transformer architecture, using parsed TLS handshakes. On screen is an example of this parsed input representation, which I’ll discuss in more detail in a few slides.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I then and evaluated the model’s “understanding” of the input using the standard Masked-Language model task, in which the model is given a example input with some token missing, and is asked to “fill in the blank.” If the model performs well in this task, it is an indicator that it understands the input structure, and can be used for fine-tuning on more complex downstream tasks.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I then fine-tuned the model on labeled, correctly configured and misconfigured TLS handshakes, with the goal of seeing if my model could differentiate between the two.</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Specifically, I fine-tuned the model to differentiate between proper/improper configuration, binary classification,</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and also fine-tuned to see if the model could discern between different reasons for misconfiguration, multi-label classification</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endParaRPr/>
          </a:p>
        </p:txBody>
      </p:sp>
      <p:sp>
        <p:nvSpPr>
          <p:cNvPr id="451" name="Google Shape;451;g26069d8cd5e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3bdd8b987f_6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3bdd8b987f_6_2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Shown is an overview of the pipeline for the trained BERT model. First, we collect TLS handshakes from sites on the Tranco List to use as unlabeled training data for pre-training our model. We then collect handshakes from Qualys SSL Server Test List to use as labeled training data to fine-tune our model, and visualize the resulting embeddings. I’ll go into more detail of each step in the following slides.</a:t>
            </a:r>
            <a:endParaRPr/>
          </a:p>
        </p:txBody>
      </p:sp>
      <p:sp>
        <p:nvSpPr>
          <p:cNvPr id="465" name="Google Shape;465;g23bdd8b987f_6_2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3bdd8b987f_6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To begin, I used the Tranco top list, a popularity list of the top 1 million websites in the world, to easily have a set of likely reachable sites to make TLS handshakes to for collecting data.</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I collected the handshakes themselves by using a scanner written for the related work paper I showed in the previous slides, which is written in Go and uses the ZMap scanner, a state of the art high speed network scanner.</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For each site, I established handshakes using ~100 different ciphersuite options. The scanner returns the JSON format on the left, of the server replies in a TLS handshake. I then parse this output into the format on the right, which removes all noisy data fields (e.g., cryptographic values, data payloads)</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This visualization shows the mapping between my parsed data representation and steps in the server messages of a TLS handshake, for example, server_hello, certificate, and chain. The latter two are visible in the JSON on the left due to space, but the mapping idea is consistent</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After collecting and parsing all handshakes, I tokenized this input using WordPiece, the standard tokenizer for the BERT model, resulting in 32,000 tokens. Some example tokens are shown</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endParaRPr/>
          </a:p>
        </p:txBody>
      </p:sp>
      <p:sp>
        <p:nvSpPr>
          <p:cNvPr id="472" name="Google Shape;472;g23bdd8b987f_6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The final data used to train my model was around 5GB of parsed handshakes, which amounted the input sizes on the slide. I trained this model over 4 epochs on the University AI cluster, and reached 98.8% masked language model accuracy, (a task in which words are masked off and the model attempts to “fill-in-the-blank”), and similarly had low loss, an indicator that my model understood the TLS handshake input.</a:t>
            </a:r>
            <a:endParaRPr sz="1100">
              <a:latin typeface="Arial"/>
              <a:ea typeface="Arial"/>
              <a:cs typeface="Arial"/>
              <a:sym typeface="Arial"/>
            </a:endParaRPr>
          </a:p>
          <a:p>
            <a:pPr marL="0" lvl="0" indent="0" algn="l" rtl="0">
              <a:spcBef>
                <a:spcPts val="0"/>
              </a:spcBef>
              <a:spcAft>
                <a:spcPts val="0"/>
              </a:spcAft>
              <a:buNone/>
            </a:pPr>
            <a:endParaRPr/>
          </a:p>
        </p:txBody>
      </p:sp>
      <p:sp>
        <p:nvSpPr>
          <p:cNvPr id="500" name="Google Shape;50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3bdd8b987f_6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I then fine tuned the model on parsed TLS handshake data labeled as both as correctly configured and misconfigured. I wrote a crawler to collect the classification of websites via an online report called Qualys SSL Test as a ground truth for labeling, which assigns sites a letter rating of “A+” through “F”. This report is reliable for a ground truth as it runs comprehensive tests of different technical reasons for misconfiguration (e.g., different ciphersuites, clients making the handshake). For all “A” or A+” rated sites, I these sites as “properly configured,” and for all “F” rated sites, I labeled these sites as “misconfigured.”</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For “misconfigured” sites, I then also used the testssl.sh tool, a script that allows for easier automated collection for TLS data about sites. This provided five distinct sub-labels for misconfiguration: certificate issues, contains vulnerability, issues with the chain of trust, protocol version issues, and uses weak ciphersuites.</a:t>
            </a:r>
            <a:endParaRPr sz="1100">
              <a:latin typeface="Arial"/>
              <a:ea typeface="Arial"/>
              <a:cs typeface="Arial"/>
              <a:sym typeface="Arial"/>
            </a:endParaRPr>
          </a:p>
        </p:txBody>
      </p:sp>
      <p:sp>
        <p:nvSpPr>
          <p:cNvPr id="510" name="Google Shape;510;g23bdd8b987f_6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3bdd8b987f_6_1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I then used the same Zgrab scanner tool to make handshake requests to these collected sites, and collected all handshakes. To create a balanced dataset of inputs from either group, I use all inputs collected from the misconfigured sites, and select a matching 18,629 inputs at random from the larger pool of inputs of properly configured sites. This yields the final fine-tuning task dataset of 37,258 inputs.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I then performed grid-search of hyperparameters for both fine-tuning tasks of binary, and multi-label classification. The table shown presents the best hyperparameters for use with the pre-trained BERT model. </a:t>
            </a:r>
            <a:endParaRPr/>
          </a:p>
        </p:txBody>
      </p:sp>
      <p:sp>
        <p:nvSpPr>
          <p:cNvPr id="520" name="Google Shape;520;g23bdd8b987f_6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3bdd8b987f_6_1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the binary classification task, the fine-tuned model was able to successfully discern properly and misconfigured settings with high accuracy and F1, as well as low loss.</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We then visualized the input using the t-distributed Stochastic Neighbor Embedding (t-SNE), casting the 768-dimension embeddings of our model to two dimensions.</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We can see distinct clusters of both misconfigured and properly configured sites,</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as well as a relatively clear boundary between the two classifications.</a:t>
            </a:r>
            <a:endParaRPr/>
          </a:p>
        </p:txBody>
      </p:sp>
      <p:sp>
        <p:nvSpPr>
          <p:cNvPr id="528" name="Google Shape;528;g23bdd8b987f_6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3bdd8b987f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TLS is a large part of modern communication security and everyone uses it each day.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It ensures that the connection between say your computer and your banking website is encrypted, and that an eavesdropper can’t see the values for balances in your account that the bank sends to you.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The user or entity who hosts a website is responsible for correctly configuring the protocol.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At a high level, the idea and process behind TLS isn’t too complicated. When your web browser first connects to the server hosting a website, it makes the connection known to the server (client_hello) and tells the server which ciphersuites, or set of encryption algorithms it supports to perform encryption. The server then chooses one of the advertised cipher suites, and sends its choice, along with keys for the ciphersuite algorithms and its certificate back to your web browser (server_hello). Once both sides have verified that they’ve received all of these items to make the encryption/decryption on both sides work, they begin sharing data. This exchange or setup is called the “TLS Handshake”</a:t>
            </a:r>
            <a:endParaRPr/>
          </a:p>
        </p:txBody>
      </p:sp>
      <p:sp>
        <p:nvSpPr>
          <p:cNvPr id="284" name="Google Shape;284;g23bdd8b987f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3bdd8b987f_6_1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In the multi-label classification task for misconfigured sites, the fine-tuned model was similarly able to separate properly and misconfigured settings with high accuracy and F1, low loss.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When constructing our datasets for the multilabel classification tasks, I observed that some reasons for misconfiguration were more prevalent than others, indicating class imbalance.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To account for this, I also measured the Matthews Correlation Coefficient (MCC), a performance metric that yields a high score only when a model’s predictions match the true labels at a high rate, independent of the ratios of each class in its dataset [1]. Ranging between [−1, +1], a MCC of ±1 indicates perfect prediction or total disagreement, while a MCC of 0 indicates prediction is no better than random. Our models also perform well in this metric, having a MCC of least 0.95 for all tasks.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b="1" u="sng"/>
              <a:t>NEXT</a:t>
            </a:r>
            <a:endParaRPr b="1" u="sng"/>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Visualizing the input again using t-SNE, we can see distinct clusters of various more specific reasons for misconfiguration. </a:t>
            </a:r>
            <a:endParaRPr/>
          </a:p>
          <a:p>
            <a:pPr marL="0" lvl="0" indent="0" algn="l" rtl="0">
              <a:spcBef>
                <a:spcPts val="0"/>
              </a:spcBef>
              <a:spcAft>
                <a:spcPts val="0"/>
              </a:spcAft>
              <a:buNone/>
            </a:pPr>
            <a:endParaRPr/>
          </a:p>
        </p:txBody>
      </p:sp>
      <p:sp>
        <p:nvSpPr>
          <p:cNvPr id="539" name="Google Shape;539;g23bdd8b987f_6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3bdd8b987f_6_2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Here are the major takeaways for this work. </a:t>
            </a:r>
            <a:endParaRPr/>
          </a:p>
          <a:p>
            <a:pPr marL="0" lvl="0" indent="0" algn="l" rtl="0">
              <a:spcBef>
                <a:spcPts val="0"/>
              </a:spcBef>
              <a:spcAft>
                <a:spcPts val="0"/>
              </a:spcAft>
              <a:buNone/>
            </a:pPr>
            <a:endParaRPr b="1" u="sng"/>
          </a:p>
          <a:p>
            <a:pPr marL="0" lvl="0" indent="0" algn="l" rtl="0">
              <a:spcBef>
                <a:spcPts val="0"/>
              </a:spcBef>
              <a:spcAft>
                <a:spcPts val="0"/>
              </a:spcAft>
              <a:buNone/>
            </a:pPr>
            <a:r>
              <a:rPr lang="en-US" b="1" u="sng"/>
              <a:t>NEXT</a:t>
            </a:r>
            <a:endParaRPr/>
          </a:p>
          <a:p>
            <a:pPr marL="0" lvl="0" indent="0" algn="l" rtl="0">
              <a:spcBef>
                <a:spcPts val="0"/>
              </a:spcBef>
              <a:spcAft>
                <a:spcPts val="0"/>
              </a:spcAft>
              <a:buNone/>
            </a:pPr>
            <a:endParaRPr/>
          </a:p>
          <a:p>
            <a:pPr marL="0" lvl="0" indent="0" algn="l" rtl="0">
              <a:spcBef>
                <a:spcPts val="0"/>
              </a:spcBef>
              <a:spcAft>
                <a:spcPts val="0"/>
              </a:spcAft>
              <a:buNone/>
            </a:pPr>
            <a:r>
              <a:rPr lang="en-US"/>
              <a:t>If we recall the original research question: “Can Transformer-based models help us better understand how TLS misconfigurations manifest?”, the first question here is whether transformer models can detect misconfiguration to begin with. It seems that the answer here is yes; we achieved high model performance on our tasks of detecting and grouping TLS implementations, based on technical reason for misconfiguration.</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For the first subquestion of “What representation(s) of networking traffic are effective for use with Transformer models?”, we show that a naive mapping of TLS messages to strings is consumable by the model, </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b="1" u="sng"/>
          </a:p>
          <a:p>
            <a:pPr marL="0" lvl="0" indent="0" algn="l" rtl="0">
              <a:spcBef>
                <a:spcPts val="0"/>
              </a:spcBef>
              <a:spcAft>
                <a:spcPts val="0"/>
              </a:spcAft>
              <a:buClr>
                <a:schemeClr val="dk1"/>
              </a:buClr>
              <a:buSzPts val="1100"/>
              <a:buFont typeface="Arial"/>
              <a:buNone/>
            </a:pPr>
            <a:r>
              <a:rPr lang="en-US"/>
              <a:t>and allows a transformer model to reason about the interactions that cause misconfiguration in TLS</a:t>
            </a:r>
            <a:endParaRPr b="1" u="sng"/>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b="1" u="sng"/>
              <a:t>NEXT</a:t>
            </a:r>
            <a:endParaRPr/>
          </a:p>
          <a:p>
            <a:pPr marL="0" lvl="0" indent="0" algn="l" rtl="0">
              <a:spcBef>
                <a:spcPts val="0"/>
              </a:spcBef>
              <a:spcAft>
                <a:spcPts val="0"/>
              </a:spcAft>
              <a:buNone/>
            </a:pPr>
            <a:endParaRPr/>
          </a:p>
          <a:p>
            <a:pPr marL="0" lvl="0" indent="0" algn="l" rtl="0">
              <a:spcBef>
                <a:spcPts val="0"/>
              </a:spcBef>
              <a:spcAft>
                <a:spcPts val="0"/>
              </a:spcAft>
              <a:buNone/>
            </a:pPr>
            <a:r>
              <a:rPr lang="en-US"/>
              <a:t>For the second, “Can Transformer models capture/provide a different view on interactions found in TLS configurations?” we show how the model captures the relationships between configuration settings in TLS by visualizing the final layer classification embedding for differently configured sites. </a:t>
            </a:r>
            <a:endParaRPr/>
          </a:p>
        </p:txBody>
      </p:sp>
      <p:sp>
        <p:nvSpPr>
          <p:cNvPr id="552" name="Google Shape;552;g23bdd8b987f_6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So </a:t>
            </a:r>
            <a:r>
              <a:rPr lang="en-US" b="0" i="0" dirty="0">
                <a:solidFill>
                  <a:srgbClr val="ECECF1"/>
                </a:solidFill>
                <a:effectLst/>
                <a:latin typeface="Söhne"/>
              </a:rPr>
              <a:t>network trace datasets generally fall into two categories, either flow-level statistics, which include data like duration and byte counts, or raw traffic traces in formats like </a:t>
            </a:r>
            <a:r>
              <a:rPr lang="en-US" b="0" i="0" dirty="0" err="1">
                <a:solidFill>
                  <a:srgbClr val="ECECF1"/>
                </a:solidFill>
                <a:effectLst/>
                <a:latin typeface="Söhne"/>
              </a:rPr>
              <a:t>pcaps</a:t>
            </a:r>
            <a:r>
              <a:rPr lang="en-US" b="0" i="0" dirty="0">
                <a:solidFill>
                  <a:srgbClr val="ECECF1"/>
                </a:solidFill>
                <a:effectLst/>
                <a:latin typeface="Söhne"/>
              </a:rPr>
              <a:t> or </a:t>
            </a:r>
            <a:r>
              <a:rPr lang="en-US" b="0" i="0" dirty="0" err="1">
                <a:solidFill>
                  <a:srgbClr val="ECECF1"/>
                </a:solidFill>
                <a:effectLst/>
                <a:latin typeface="Söhne"/>
              </a:rPr>
              <a:t>tcpdumps</a:t>
            </a:r>
            <a:r>
              <a:rPr lang="en-US" b="0" i="0" dirty="0">
                <a:solidFill>
                  <a:srgbClr val="ECECF1"/>
                </a:solidFill>
                <a:effectLst/>
                <a:latin typeface="Söhne"/>
              </a:rPr>
              <a:t>.</a:t>
            </a:r>
          </a:p>
          <a:p>
            <a:pPr marL="342900" indent="-342900">
              <a:buAutoNum type="arabicPeriod"/>
            </a:pPr>
            <a:r>
              <a:rPr lang="en-US" b="0" i="0" dirty="0">
                <a:solidFill>
                  <a:srgbClr val="ECECF1"/>
                </a:solidFill>
                <a:effectLst/>
                <a:latin typeface="Söhne"/>
              </a:rPr>
              <a:t>And these datasets are useful in many downstream tasks like training machine learning models for traffic analysis and conducting hardware or software testing.</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25</a:t>
            </a:fld>
            <a:endParaRPr lang="en-US"/>
          </a:p>
        </p:txBody>
      </p:sp>
    </p:spTree>
    <p:extLst>
      <p:ext uri="{BB962C8B-B14F-4D97-AF65-F5344CB8AC3E}">
        <p14:creationId xmlns:p14="http://schemas.microsoft.com/office/powerpoint/2010/main" val="1987861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availability of these datasets are limited because of concerns in publicly sharing them, including privacy leaks, </a:t>
            </a:r>
            <a:r>
              <a:rPr lang="en-US" b="0" i="0" dirty="0">
                <a:solidFill>
                  <a:srgbClr val="0F0F0F"/>
                </a:solidFill>
                <a:effectLst/>
                <a:latin typeface="Söhne"/>
              </a:rPr>
              <a:t>maintenance costs, and potential collection problems.</a:t>
            </a:r>
          </a:p>
          <a:p>
            <a:r>
              <a:rPr lang="en-US" b="0" i="0" dirty="0">
                <a:solidFill>
                  <a:srgbClr val="0F0F0F"/>
                </a:solidFill>
                <a:effectLst/>
                <a:latin typeface="Söhne"/>
              </a:rPr>
              <a:t>1. </a:t>
            </a:r>
            <a:r>
              <a:rPr lang="en-US" dirty="0"/>
              <a:t>To address this scarcity, one solution is to derive synthetic data from existing datasets.</a:t>
            </a:r>
          </a:p>
        </p:txBody>
      </p:sp>
      <p:sp>
        <p:nvSpPr>
          <p:cNvPr id="4" name="Slide Number Placeholder 3"/>
          <p:cNvSpPr>
            <a:spLocks noGrp="1"/>
          </p:cNvSpPr>
          <p:nvPr>
            <p:ph type="sldNum" sz="quarter" idx="5"/>
          </p:nvPr>
        </p:nvSpPr>
        <p:spPr/>
        <p:txBody>
          <a:bodyPr/>
          <a:lstStyle/>
          <a:p>
            <a:fld id="{93BE9157-B0B1-4432-9F71-9DFDDE027E82}" type="slidenum">
              <a:rPr lang="en-US" smtClean="0"/>
              <a:t>26</a:t>
            </a:fld>
            <a:endParaRPr lang="en-US"/>
          </a:p>
        </p:txBody>
      </p:sp>
    </p:spTree>
    <p:extLst>
      <p:ext uri="{BB962C8B-B14F-4D97-AF65-F5344CB8AC3E}">
        <p14:creationId xmlns:p14="http://schemas.microsoft.com/office/powerpoint/2010/main" val="344469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Early methods for generating synthetic network data, like ns-3, YANS, and MGEN, can produce traffic with full headers and payload, but need a lot of manual effort and domain knowledge to configure.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And they mainly retransmit existing traffic, meaning that they only change meta-attributes like timestamps</a:t>
            </a:r>
            <a:r>
              <a:rPr lang="zh-CN" altLang="en-US" b="0" i="0" dirty="0">
                <a:solidFill>
                  <a:srgbClr val="374151"/>
                </a:solidFill>
                <a:effectLst/>
                <a:latin typeface="Söhne"/>
              </a:rPr>
              <a:t> </a:t>
            </a:r>
            <a:r>
              <a:rPr lang="en-US" altLang="zh-CN" b="0" i="0" dirty="0">
                <a:solidFill>
                  <a:srgbClr val="374151"/>
                </a:solidFill>
                <a:effectLst/>
                <a:latin typeface="Söhne"/>
              </a:rPr>
              <a:t>or traffic rate</a:t>
            </a:r>
            <a:r>
              <a:rPr lang="en-US" b="0" i="0" dirty="0">
                <a:solidFill>
                  <a:srgbClr val="374151"/>
                </a:solidFill>
                <a:effectLst/>
                <a:latin typeface="Söhne"/>
              </a:rPr>
              <a:t> but leave</a:t>
            </a:r>
            <a:r>
              <a:rPr lang="zh-CN" altLang="en-US" b="0" i="0" dirty="0">
                <a:solidFill>
                  <a:srgbClr val="374151"/>
                </a:solidFill>
                <a:effectLst/>
                <a:latin typeface="Söhne"/>
              </a:rPr>
              <a:t> </a:t>
            </a:r>
            <a:r>
              <a:rPr lang="en-US" b="0" i="0" dirty="0">
                <a:solidFill>
                  <a:srgbClr val="374151"/>
                </a:solidFill>
                <a:effectLst/>
                <a:latin typeface="Söhne"/>
              </a:rPr>
              <a:t>the traffic content relatively untouched.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So, while useful, they limited for improving ML models which </a:t>
            </a:r>
            <a:r>
              <a:rPr lang="en-US" b="0" i="0" dirty="0">
                <a:solidFill>
                  <a:srgbClr val="0F0F0F"/>
                </a:solidFill>
                <a:effectLst/>
                <a:latin typeface="Söhne"/>
              </a:rPr>
              <a:t>often want some variation in generated traces to enhance model's robustness against unseen events.</a:t>
            </a:r>
          </a:p>
        </p:txBody>
      </p:sp>
      <p:sp>
        <p:nvSpPr>
          <p:cNvPr id="4" name="Slide Number Placeholder 3"/>
          <p:cNvSpPr>
            <a:spLocks noGrp="1"/>
          </p:cNvSpPr>
          <p:nvPr>
            <p:ph type="sldNum" sz="quarter" idx="5"/>
          </p:nvPr>
        </p:nvSpPr>
        <p:spPr/>
        <p:txBody>
          <a:bodyPr/>
          <a:lstStyle/>
          <a:p>
            <a:fld id="{93BE9157-B0B1-4432-9F71-9DFDDE027E82}" type="slidenum">
              <a:rPr lang="en-US" smtClean="0"/>
              <a:t>27</a:t>
            </a:fld>
            <a:endParaRPr lang="en-US"/>
          </a:p>
        </p:txBody>
      </p:sp>
    </p:spTree>
    <p:extLst>
      <p:ext uri="{BB962C8B-B14F-4D97-AF65-F5344CB8AC3E}">
        <p14:creationId xmlns:p14="http://schemas.microsoft.com/office/powerpoint/2010/main" val="3582875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More state of the art solutions for producing synthetic network data start to use automated ML techniques such as generative neural networks.</a:t>
            </a:r>
          </a:p>
          <a:p>
            <a:pPr marL="228600" indent="-228600">
              <a:buAutoNum type="arabicPeriod"/>
            </a:pPr>
            <a:r>
              <a:rPr lang="en-US" dirty="0"/>
              <a:t>With representative tools such as </a:t>
            </a:r>
            <a:r>
              <a:rPr lang="en-US" dirty="0" err="1"/>
              <a:t>DoppelGANger</a:t>
            </a:r>
            <a:r>
              <a:rPr lang="en-US" dirty="0"/>
              <a:t> and NetShare.</a:t>
            </a:r>
            <a:endParaRPr lang="en-US" b="0" i="0" dirty="0">
              <a:solidFill>
                <a:schemeClr val="tx1"/>
              </a:solidFill>
              <a:effectLst/>
              <a:latin typeface="+mn-lt"/>
            </a:endParaRPr>
          </a:p>
          <a:p>
            <a:pPr marL="228600" indent="-228600">
              <a:buAutoNum type="arabicPeriod"/>
            </a:pPr>
            <a:r>
              <a:rPr lang="en-US" b="0" i="0" dirty="0">
                <a:solidFill>
                  <a:srgbClr val="ECECF1"/>
                </a:solidFill>
                <a:effectLst/>
                <a:latin typeface="Söhne"/>
              </a:rPr>
              <a:t>These models produce non-identical yet realistic variations of real traces, which can help simulating unseen events in the original dataset</a:t>
            </a:r>
            <a:r>
              <a:rPr lang="en-US" b="0" i="0" dirty="0">
                <a:solidFill>
                  <a:srgbClr val="0F0F0F"/>
                </a:solidFill>
                <a:effectLst/>
                <a:latin typeface="Söhne"/>
              </a:rPr>
              <a:t>. </a:t>
            </a:r>
            <a:r>
              <a:rPr lang="en-US" b="0" i="0" dirty="0">
                <a:solidFill>
                  <a:srgbClr val="ECECF1"/>
                </a:solidFill>
                <a:effectLst/>
                <a:latin typeface="Söhne"/>
              </a:rPr>
              <a:t>At the same time, they aim to maintain high overall statistical similarity to real data to maximize the synthetic data's practical use in real-world scenarios.</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28</a:t>
            </a:fld>
            <a:endParaRPr lang="en-US"/>
          </a:p>
        </p:txBody>
      </p:sp>
    </p:spTree>
    <p:extLst>
      <p:ext uri="{BB962C8B-B14F-4D97-AF65-F5344CB8AC3E}">
        <p14:creationId xmlns:p14="http://schemas.microsoft.com/office/powerpoint/2010/main" val="4229501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these GAN-based tools are great, </a:t>
            </a:r>
            <a:r>
              <a:rPr lang="en-US" b="0" i="0" dirty="0">
                <a:solidFill>
                  <a:srgbClr val="ECECF1"/>
                </a:solidFill>
                <a:effectLst/>
                <a:latin typeface="Söhne"/>
              </a:rPr>
              <a:t>they have notable limitations due to the current design choices.</a:t>
            </a:r>
          </a:p>
          <a:p>
            <a:r>
              <a:rPr lang="en-US" dirty="0"/>
              <a:t>First, ML models often experience low accuracy when using </a:t>
            </a:r>
            <a:r>
              <a:rPr lang="en-US"/>
              <a:t>these synthetic.</a:t>
            </a:r>
            <a:endParaRPr lang="en-US" b="0" i="0" dirty="0">
              <a:solidFill>
                <a:srgbClr val="ECECF1"/>
              </a:solidFill>
              <a:effectLst/>
              <a:latin typeface="Söhn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t>29</a:t>
            </a:fld>
            <a:endParaRPr lang="en-US"/>
          </a:p>
        </p:txBody>
      </p:sp>
    </p:spTree>
    <p:extLst>
      <p:ext uri="{BB962C8B-B14F-4D97-AF65-F5344CB8AC3E}">
        <p14:creationId xmlns:p14="http://schemas.microsoft.com/office/powerpoint/2010/main" val="2422227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For instance, using NetShare as an example which produces </a:t>
            </a:r>
            <a:r>
              <a:rPr lang="en-US" dirty="0" err="1">
                <a:effectLst/>
              </a:rPr>
              <a:t>netflow</a:t>
            </a:r>
            <a:r>
              <a:rPr lang="en-US" dirty="0">
                <a:effectLst/>
              </a:rPr>
              <a:t> like attributes,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rPr>
              <a:t>We first see that training and testing a model for service classification on completely real NetFlow data is much more accurate than when synthetic data is used. This can potentially be because these synthetic data fails to adequately </a:t>
            </a:r>
            <a:r>
              <a:rPr lang="en-US" dirty="0"/>
              <a:t>preserve critical distinguishing feature values in the real dataset, which negatively affects the models’ in classification accuracy.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rPr>
              <a:t>And secondly, most current methods generate only aggregated flow-level statistics, and even when they attempt to produce packet-level details, they include only a few packet headers.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rPr>
              <a:t>But we see that learning from raw network traffic such as </a:t>
            </a:r>
            <a:r>
              <a:rPr lang="en-US" dirty="0" err="1">
                <a:effectLst/>
              </a:rPr>
              <a:t>pcaps</a:t>
            </a:r>
            <a:r>
              <a:rPr lang="en-US" dirty="0">
                <a:effectLst/>
              </a:rPr>
              <a:t> tend to produce higher accuracy than learning from </a:t>
            </a:r>
            <a:r>
              <a:rPr lang="en-US" dirty="0" err="1">
                <a:effectLst/>
              </a:rPr>
              <a:t>netflow</a:t>
            </a:r>
            <a:r>
              <a:rPr lang="en-US" dirty="0">
                <a:effectLst/>
              </a:rPr>
              <a:t> like attributes since there are much more useful information to learn from.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effectLst/>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These observations prompt us to explore whether it is feasible to generation raw network traffic to retain the fine-grained details and statistical properties of real network traffic to overcome this ML accuracy gap.</a:t>
            </a:r>
            <a:endParaRPr lang="en-US" dirty="0">
              <a:effectLst/>
            </a:endParaRPr>
          </a:p>
        </p:txBody>
      </p:sp>
      <p:sp>
        <p:nvSpPr>
          <p:cNvPr id="4" name="Slide Number Placeholder 3"/>
          <p:cNvSpPr>
            <a:spLocks noGrp="1"/>
          </p:cNvSpPr>
          <p:nvPr>
            <p:ph type="sldNum" sz="quarter" idx="5"/>
          </p:nvPr>
        </p:nvSpPr>
        <p:spPr/>
        <p:txBody>
          <a:bodyPr/>
          <a:lstStyle/>
          <a:p>
            <a:fld id="{93BE9157-B0B1-4432-9F71-9DFDDE027E82}" type="slidenum">
              <a:rPr lang="en-US" smtClean="0"/>
              <a:t>30</a:t>
            </a:fld>
            <a:endParaRPr lang="en-US"/>
          </a:p>
        </p:txBody>
      </p:sp>
    </p:spTree>
    <p:extLst>
      <p:ext uri="{BB962C8B-B14F-4D97-AF65-F5344CB8AC3E}">
        <p14:creationId xmlns:p14="http://schemas.microsoft.com/office/powerpoint/2010/main" val="1514846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same time, </a:t>
            </a:r>
            <a:r>
              <a:rPr lang="en-US" b="0" i="0" dirty="0">
                <a:solidFill>
                  <a:srgbClr val="ECECF1"/>
                </a:solidFill>
                <a:effectLst/>
                <a:latin typeface="Söhne"/>
              </a:rPr>
              <a:t>these methods generally have </a:t>
            </a:r>
            <a:r>
              <a:rPr lang="en-US" dirty="0"/>
              <a:t>Limited Applicability to Non-ML tasks due to the fact that they only produce summary attributes which makes critical functionality such as retransmission and in-depth analysis like </a:t>
            </a:r>
            <a:r>
              <a:rPr lang="en-US" dirty="0" err="1"/>
              <a:t>wireshark</a:t>
            </a:r>
            <a:r>
              <a:rPr lang="en-US" dirty="0"/>
              <a:t> impossible.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they generally do not enforce network-specific rules during generation, meaning while the statistical resemblance can be high, the produced traffic doesn’t necessarily conform to protocol standards.</a:t>
            </a:r>
          </a:p>
        </p:txBody>
      </p:sp>
      <p:sp>
        <p:nvSpPr>
          <p:cNvPr id="4" name="Slide Number Placeholder 3"/>
          <p:cNvSpPr>
            <a:spLocks noGrp="1"/>
          </p:cNvSpPr>
          <p:nvPr>
            <p:ph type="sldNum" sz="quarter" idx="5"/>
          </p:nvPr>
        </p:nvSpPr>
        <p:spPr/>
        <p:txBody>
          <a:bodyPr/>
          <a:lstStyle/>
          <a:p>
            <a:fld id="{93BE9157-B0B1-4432-9F71-9DFDDE027E82}" type="slidenum">
              <a:rPr lang="en-US" smtClean="0"/>
              <a:t>31</a:t>
            </a:fld>
            <a:endParaRPr lang="en-US"/>
          </a:p>
        </p:txBody>
      </p:sp>
    </p:spTree>
    <p:extLst>
      <p:ext uri="{BB962C8B-B14F-4D97-AF65-F5344CB8AC3E}">
        <p14:creationId xmlns:p14="http://schemas.microsoft.com/office/powerpoint/2010/main" val="521735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ucida Grande"/>
              </a:rPr>
              <a:t>Now the question is, can we design a generation pipeline to avoid these issues?</a:t>
            </a:r>
          </a:p>
          <a:p>
            <a:r>
              <a:rPr lang="en-US" b="0" i="0" dirty="0">
                <a:solidFill>
                  <a:srgbClr val="000000"/>
                </a:solidFill>
                <a:effectLst/>
                <a:latin typeface="Lucida Grande"/>
              </a:rPr>
              <a:t>1. And specifically, in an ideal world, it would be great if we can create a dedicated, </a:t>
            </a:r>
            <a:r>
              <a:rPr lang="en-US" b="0" dirty="0"/>
              <a:t>interactive generator like </a:t>
            </a:r>
            <a:r>
              <a:rPr lang="en-US" b="0" dirty="0" err="1"/>
              <a:t>ChatGPT</a:t>
            </a:r>
            <a:r>
              <a:rPr lang="en-US" b="0" dirty="0"/>
              <a:t> </a:t>
            </a:r>
            <a:r>
              <a:rPr lang="en-US" b="0" i="0" dirty="0">
                <a:solidFill>
                  <a:srgbClr val="000000"/>
                </a:solidFill>
                <a:effectLst/>
                <a:latin typeface="Lucida Grande"/>
              </a:rPr>
              <a:t>where we can ask it </a:t>
            </a:r>
            <a:r>
              <a:rPr lang="en-US" b="0" dirty="0"/>
              <a:t>the type of traffic we want and it can produce it according to our request.</a:t>
            </a:r>
            <a:endParaRPr lang="en-US" b="0" i="0" dirty="0">
              <a:solidFill>
                <a:srgbClr val="000000"/>
              </a:solidFill>
              <a:effectLst/>
              <a:latin typeface="Lucida Grand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t>32</a:t>
            </a:fld>
            <a:endParaRPr lang="en-US"/>
          </a:p>
        </p:txBody>
      </p:sp>
    </p:spTree>
    <p:extLst>
      <p:ext uri="{BB962C8B-B14F-4D97-AF65-F5344CB8AC3E}">
        <p14:creationId xmlns:p14="http://schemas.microsoft.com/office/powerpoint/2010/main" val="1914540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3bdd8b987f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3bdd8b987f_0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Now the problem with TLS, and at large, networking protocols in general, is that configuring them is very complicated.</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Documentation for each protocol is specified in ever-updating versions of spec documents called a “Requests for Comments” or RFCs, published by the Internet Engineering Task force. These documents are essentially huge walls of plain-text (one example is in the slide), with no figures, or if there are figures, they also are made with plaintext.</a:t>
            </a:r>
            <a:endParaRPr sz="1100">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These spec documents are not only tedious to read given their format, but also incredibly long – for example there are 104 pages in the TLS version 1.2 spec document, the version of TLS most widely adopted today.</a:t>
            </a:r>
            <a:endParaRPr sz="1100">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Further, for each part of a protocol defined in the RFC, there are numerous possible configurations can be set – for example, here are the hexadecimal field values for ciphersuites you would reference if you wished to specify them in a TLS server configuration</a:t>
            </a:r>
            <a:endParaRPr sz="1100">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sz="1100">
                <a:latin typeface="Arial"/>
                <a:ea typeface="Arial"/>
                <a:cs typeface="Arial"/>
                <a:sym typeface="Arial"/>
              </a:rPr>
              <a:t>All in all, the space of possible settable values for all configurable items in the TLS protocol is huge. If you consider this across multiple revisions, and versions of a protocol it becomes overwhelming. </a:t>
            </a:r>
            <a:endParaRPr/>
          </a:p>
        </p:txBody>
      </p:sp>
      <p:sp>
        <p:nvSpPr>
          <p:cNvPr id="297" name="Google Shape;297;g23bdd8b987f_0_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Inspired by the success of recent text-to-image models, we propose </a:t>
            </a:r>
            <a:r>
              <a:rPr lang="en-US" dirty="0"/>
              <a:t>a framework that harnesses controlled text-to-image diffusion models to generate synthetic raw network traffic that complies with transport and network layer protocol rules. </a:t>
            </a:r>
          </a:p>
          <a:p>
            <a:endParaRPr lang="en-US" dirty="0"/>
          </a:p>
          <a:p>
            <a:r>
              <a:rPr lang="en-US" dirty="0"/>
              <a:t>This framework is consisted of three components which starts off with converting real network traffic used for training the generation model into image representations.</a:t>
            </a:r>
          </a:p>
          <a:p>
            <a:endParaRPr lang="en-US" dirty="0"/>
          </a:p>
          <a:p>
            <a:r>
              <a:rPr lang="en-US" dirty="0"/>
              <a:t>The second component involves fine-tuning the generation model using the image dataset and carry out controlled generation to largely make sure that the generated protocol and header field distributions are correct.</a:t>
            </a:r>
          </a:p>
          <a:p>
            <a:endParaRPr lang="en-US" dirty="0"/>
          </a:p>
          <a:p>
            <a:r>
              <a:rPr lang="en-US" dirty="0"/>
              <a:t>And the last step would be carry out detailed post-generation heuristic to further ensure protocol compliance by examine each generated header field bits in detail and correct them if needed.</a:t>
            </a:r>
          </a:p>
        </p:txBody>
      </p:sp>
      <p:sp>
        <p:nvSpPr>
          <p:cNvPr id="4" name="Slide Number Placeholder 3"/>
          <p:cNvSpPr>
            <a:spLocks noGrp="1"/>
          </p:cNvSpPr>
          <p:nvPr>
            <p:ph type="sldNum" sz="quarter" idx="5"/>
          </p:nvPr>
        </p:nvSpPr>
        <p:spPr/>
        <p:txBody>
          <a:bodyPr/>
          <a:lstStyle/>
          <a:p>
            <a:fld id="{93BE9157-B0B1-4432-9F71-9DFDDE027E82}" type="slidenum">
              <a:rPr lang="en-US" smtClean="0"/>
              <a:t>33</a:t>
            </a:fld>
            <a:endParaRPr lang="en-US"/>
          </a:p>
        </p:txBody>
      </p:sp>
    </p:spTree>
    <p:extLst>
      <p:ext uri="{BB962C8B-B14F-4D97-AF65-F5344CB8AC3E}">
        <p14:creationId xmlns:p14="http://schemas.microsoft.com/office/powerpoint/2010/main" val="2543514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In the generation stage of this framework, the first step is to create a dataset for model fine-tuning using real </a:t>
            </a:r>
            <a:r>
              <a:rPr lang="en-US" b="0" i="0" dirty="0" err="1">
                <a:solidFill>
                  <a:srgbClr val="ECECF1"/>
                </a:solidFill>
                <a:effectLst/>
                <a:latin typeface="Söhne"/>
              </a:rPr>
              <a:t>pcaps</a:t>
            </a:r>
            <a:r>
              <a:rPr lang="en-US" b="0" i="0" dirty="0">
                <a:solidFill>
                  <a:srgbClr val="ECECF1"/>
                </a:solidFill>
                <a:effectLst/>
                <a:latin typeface="Söhne"/>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ECECF1"/>
                </a:solidFill>
                <a:effectLst/>
                <a:latin typeface="Söhne"/>
              </a:rPr>
              <a:t>These </a:t>
            </a:r>
            <a:r>
              <a:rPr lang="en-US" b="0" i="0" dirty="0" err="1">
                <a:solidFill>
                  <a:srgbClr val="ECECF1"/>
                </a:solidFill>
                <a:effectLst/>
                <a:latin typeface="Söhne"/>
              </a:rPr>
              <a:t>pcaps</a:t>
            </a:r>
            <a:r>
              <a:rPr lang="en-US" b="0" i="0" dirty="0">
                <a:solidFill>
                  <a:srgbClr val="ECECF1"/>
                </a:solidFill>
                <a:effectLst/>
                <a:latin typeface="Söhne"/>
              </a:rPr>
              <a:t> are converted into a standardized numerical format using tools like </a:t>
            </a:r>
            <a:r>
              <a:rPr lang="en-US" b="0" i="0" dirty="0" err="1">
                <a:solidFill>
                  <a:srgbClr val="ECECF1"/>
                </a:solidFill>
                <a:effectLst/>
                <a:latin typeface="Söhne"/>
              </a:rPr>
              <a:t>nprint</a:t>
            </a:r>
            <a:r>
              <a:rPr lang="en-US" b="0" i="0" dirty="0">
                <a:solidFill>
                  <a:srgbClr val="ECECF1"/>
                </a:solidFill>
                <a:effectLst/>
                <a:latin typeface="Söhne"/>
              </a:rPr>
              <a:t>, which transforms header field bits into 1s, 0s, and -1s to represent set, unset, and absent bits. </a:t>
            </a:r>
          </a:p>
        </p:txBody>
      </p:sp>
      <p:sp>
        <p:nvSpPr>
          <p:cNvPr id="4" name="Slide Number Placeholder 3"/>
          <p:cNvSpPr>
            <a:spLocks noGrp="1"/>
          </p:cNvSpPr>
          <p:nvPr>
            <p:ph type="sldNum" sz="quarter" idx="5"/>
          </p:nvPr>
        </p:nvSpPr>
        <p:spPr/>
        <p:txBody>
          <a:bodyPr/>
          <a:lstStyle/>
          <a:p>
            <a:fld id="{93BE9157-B0B1-4432-9F71-9DFDDE027E82}" type="slidenum">
              <a:rPr lang="en-US" smtClean="0"/>
              <a:t>34</a:t>
            </a:fld>
            <a:endParaRPr lang="en-US"/>
          </a:p>
        </p:txBody>
      </p:sp>
    </p:spTree>
    <p:extLst>
      <p:ext uri="{BB962C8B-B14F-4D97-AF65-F5344CB8AC3E}">
        <p14:creationId xmlns:p14="http://schemas.microsoft.com/office/powerpoint/2010/main" val="42085496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F1"/>
                </a:solidFill>
                <a:effectLst/>
                <a:latin typeface="Söhne"/>
              </a:rPr>
              <a:t>The encoded </a:t>
            </a:r>
            <a:r>
              <a:rPr lang="en-US" b="0" i="0" dirty="0" err="1">
                <a:solidFill>
                  <a:srgbClr val="ECECF1"/>
                </a:solidFill>
                <a:effectLst/>
                <a:latin typeface="Söhne"/>
              </a:rPr>
              <a:t>pcaps</a:t>
            </a:r>
            <a:r>
              <a:rPr lang="en-US" b="0" i="0" dirty="0">
                <a:solidFill>
                  <a:srgbClr val="ECECF1"/>
                </a:solidFill>
                <a:effectLst/>
                <a:latin typeface="Söhne"/>
              </a:rPr>
              <a:t> are then turned into images paired with text prompts from data labels for fine-tuning a text-to-image diffusion model. </a:t>
            </a:r>
            <a:endParaRPr lang="en-US" b="0" i="0" dirty="0">
              <a:solidFill>
                <a:srgbClr val="000000"/>
              </a:solidFill>
              <a:effectLst/>
              <a:latin typeface="Lucida Grande"/>
            </a:endParaRPr>
          </a:p>
          <a:p>
            <a:pPr marL="0" indent="0">
              <a:buNone/>
            </a:pPr>
            <a:r>
              <a:rPr lang="en-US" b="0" i="0" dirty="0">
                <a:solidFill>
                  <a:srgbClr val="ECECF1"/>
                </a:solidFill>
                <a:effectLst/>
                <a:latin typeface="Söhne"/>
              </a:rPr>
              <a:t>An example here is a TCP flow image where each row of pixels here represents transport layer header values of a packet in the flow.</a:t>
            </a:r>
          </a:p>
          <a:p>
            <a:pPr marL="0" indent="0">
              <a:buNone/>
            </a:pPr>
            <a:r>
              <a:rPr lang="en-US" b="0" i="0" dirty="0">
                <a:solidFill>
                  <a:srgbClr val="000000"/>
                </a:solidFill>
                <a:effectLst/>
                <a:latin typeface="Lucida Grande"/>
              </a:rPr>
              <a:t>1. The natural question to ask here is, why an image representation.</a:t>
            </a:r>
          </a:p>
          <a:p>
            <a:pPr marL="0" indent="0">
              <a:buNone/>
            </a:pPr>
            <a:r>
              <a:rPr lang="en-US" b="0" i="0" dirty="0">
                <a:solidFill>
                  <a:srgbClr val="000000"/>
                </a:solidFill>
                <a:effectLst/>
                <a:latin typeface="Lucida Grande"/>
              </a:rPr>
              <a:t>2. First, this allows us to use many of the existing powerful text-to-image diffusion models capable of producing images with high resolutions, which is particular helpful as we aim to improve feature granularity in synthetic data.</a:t>
            </a:r>
          </a:p>
          <a:p>
            <a:pPr marL="0" indent="0">
              <a:buNone/>
            </a:pPr>
            <a:r>
              <a:rPr lang="en-US" b="0" i="0" dirty="0">
                <a:solidFill>
                  <a:srgbClr val="000000"/>
                </a:solidFill>
                <a:effectLst/>
                <a:latin typeface="Lucida Grande"/>
              </a:rPr>
              <a:t>3. Second, </a:t>
            </a:r>
            <a:r>
              <a:rPr lang="en-US" b="0" i="0" dirty="0">
                <a:solidFill>
                  <a:srgbClr val="374151"/>
                </a:solidFill>
                <a:effectLst/>
                <a:latin typeface="Söhne"/>
              </a:rPr>
              <a:t>most text-to-image models use prompt-invoked generation, which offers control over the quantity of class instances produced and allows the model to learn traffic characteristics corresponding to text prompts.</a:t>
            </a:r>
            <a:endParaRPr lang="en-US" b="0" i="0" dirty="0">
              <a:solidFill>
                <a:srgbClr val="ECECF1"/>
              </a:solidFill>
              <a:effectLst/>
              <a:latin typeface="Söhne"/>
            </a:endParaRPr>
          </a:p>
          <a:p>
            <a:pPr marL="0" indent="0">
              <a:buNone/>
            </a:pPr>
            <a:r>
              <a:rPr lang="en-US" b="0" i="0" dirty="0">
                <a:solidFill>
                  <a:srgbClr val="ECECF1"/>
                </a:solidFill>
                <a:effectLst/>
                <a:latin typeface="Söhne"/>
              </a:rPr>
              <a:t>4. And lastly, this representation effectively captures inter-packet relations within a flow. </a:t>
            </a:r>
            <a:r>
              <a:rPr lang="en-US" dirty="0"/>
              <a:t>Because, unlike traditional tabular formats where data points might be perceived as independent entities, images inherently emphasize the significance of a packet concerning its neighboring packets, preserving crucial contextual information.</a:t>
            </a:r>
          </a:p>
          <a:p>
            <a:pPr marL="0" indent="0">
              <a:buNone/>
            </a:pPr>
            <a:endParaRPr lang="en-US" b="0" i="0" dirty="0">
              <a:solidFill>
                <a:srgbClr val="ECECF1"/>
              </a:solidFill>
              <a:effectLst/>
              <a:latin typeface="Söhne"/>
            </a:endParaRPr>
          </a:p>
          <a:p>
            <a:pPr marL="0" indent="0">
              <a:buNone/>
            </a:pPr>
            <a:r>
              <a:rPr lang="en-US" b="0" i="0" dirty="0">
                <a:solidFill>
                  <a:srgbClr val="ECECF1"/>
                </a:solidFill>
                <a:effectLst/>
                <a:latin typeface="Söhne"/>
              </a:rPr>
              <a:t>For instance, in this TCP flow image, we can clearly see that all packets are TCP type since only the IP and TCP pixel columns are colored with green or red.</a:t>
            </a:r>
            <a:r>
              <a:rPr lang="en-US" b="0" i="0" dirty="0">
                <a:solidFill>
                  <a:srgbClr val="000000"/>
                </a:solidFill>
                <a:effectLst/>
                <a:latin typeface="Lucida Grande"/>
              </a:rPr>
              <a:t> And as we show later, this allows us to use controlled generation techniques designed for text-to-image models.</a:t>
            </a:r>
          </a:p>
        </p:txBody>
      </p:sp>
      <p:sp>
        <p:nvSpPr>
          <p:cNvPr id="4" name="Slide Number Placeholder 3"/>
          <p:cNvSpPr>
            <a:spLocks noGrp="1"/>
          </p:cNvSpPr>
          <p:nvPr>
            <p:ph type="sldNum" sz="quarter" idx="5"/>
          </p:nvPr>
        </p:nvSpPr>
        <p:spPr/>
        <p:txBody>
          <a:bodyPr/>
          <a:lstStyle/>
          <a:p>
            <a:fld id="{93BE9157-B0B1-4432-9F71-9DFDDE027E82}" type="slidenum">
              <a:rPr lang="en-US" smtClean="0"/>
              <a:t>35</a:t>
            </a:fld>
            <a:endParaRPr lang="en-US"/>
          </a:p>
        </p:txBody>
      </p:sp>
    </p:spTree>
    <p:extLst>
      <p:ext uri="{BB962C8B-B14F-4D97-AF65-F5344CB8AC3E}">
        <p14:creationId xmlns:p14="http://schemas.microsoft.com/office/powerpoint/2010/main" val="19624356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i="0" dirty="0">
                <a:solidFill>
                  <a:srgbClr val="ECECF1"/>
                </a:solidFill>
                <a:effectLst/>
                <a:latin typeface="Söhne"/>
              </a:rPr>
              <a:t>To fine-tune the text-to-image model, we used a cost-effective method called low-rank adaptation on Stable Diffusion 1.5, a model pre-trained on billions of general images. </a:t>
            </a:r>
          </a:p>
          <a:p>
            <a:pPr marL="0" indent="0">
              <a:buNone/>
            </a:pPr>
            <a:r>
              <a:rPr lang="en-US" b="0" i="0" dirty="0">
                <a:solidFill>
                  <a:srgbClr val="ECECF1"/>
                </a:solidFill>
                <a:effectLst/>
                <a:latin typeface="Söhne"/>
              </a:rPr>
              <a:t>1. We choose fine-tuning an existing model because training a diffusion model from the beginning is resource-intensive, requiring a large amount of data. Second, fine-tuning actually enhances the model's adaptability to various generation tasks. It resembles few-shot learning, where only a small amount of network data is needed to tailor the model to specific generation objectives.</a:t>
            </a:r>
            <a:endParaRPr lang="en-US" b="0" i="0" dirty="0">
              <a:solidFill>
                <a:srgbClr val="000000"/>
              </a:solidFill>
              <a:effectLst/>
              <a:latin typeface="Lucida Grand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t>36</a:t>
            </a:fld>
            <a:endParaRPr lang="en-US"/>
          </a:p>
        </p:txBody>
      </p:sp>
    </p:spTree>
    <p:extLst>
      <p:ext uri="{BB962C8B-B14F-4D97-AF65-F5344CB8AC3E}">
        <p14:creationId xmlns:p14="http://schemas.microsoft.com/office/powerpoint/2010/main" val="80271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generation, we give the model the prompt that specifies the type of traffic we want and produce the output. However, during generation, we apply constrains using the tool ControlNet.</a:t>
            </a:r>
          </a:p>
        </p:txBody>
      </p:sp>
      <p:sp>
        <p:nvSpPr>
          <p:cNvPr id="4" name="Slide Number Placeholder 3"/>
          <p:cNvSpPr>
            <a:spLocks noGrp="1"/>
          </p:cNvSpPr>
          <p:nvPr>
            <p:ph type="sldNum" sz="quarter" idx="5"/>
          </p:nvPr>
        </p:nvSpPr>
        <p:spPr/>
        <p:txBody>
          <a:bodyPr/>
          <a:lstStyle/>
          <a:p>
            <a:fld id="{93BE9157-B0B1-4432-9F71-9DFDDE027E82}" type="slidenum">
              <a:rPr lang="en-US" smtClean="0"/>
              <a:t>37</a:t>
            </a:fld>
            <a:endParaRPr lang="en-US"/>
          </a:p>
        </p:txBody>
      </p:sp>
    </p:spTree>
    <p:extLst>
      <p:ext uri="{BB962C8B-B14F-4D97-AF65-F5344CB8AC3E}">
        <p14:creationId xmlns:p14="http://schemas.microsoft.com/office/powerpoint/2010/main" val="24668763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ControlNet takes an input of a single example image of the desired network traffic that </a:t>
            </a:r>
            <a:r>
              <a:rPr lang="en-US" b="0" i="0" dirty="0">
                <a:solidFill>
                  <a:srgbClr val="000000"/>
                </a:solidFill>
                <a:effectLst/>
                <a:latin typeface="Lucida Grande"/>
              </a:rPr>
              <a:t>we want to produce more synthetic versions for.</a:t>
            </a:r>
          </a:p>
          <a:p>
            <a:pPr marL="228600" indent="-228600">
              <a:buAutoNum type="arabicPeriod"/>
            </a:pPr>
            <a:r>
              <a:rPr lang="en-US" b="0" i="0" dirty="0">
                <a:solidFill>
                  <a:srgbClr val="000000"/>
                </a:solidFill>
                <a:effectLst/>
                <a:latin typeface="Lucida Grande"/>
              </a:rPr>
              <a:t>It carries out edge detection on the example, which in this case marks the region of generation to only TCP and IP header fields.</a:t>
            </a:r>
          </a:p>
          <a:p>
            <a:pPr marL="228600" indent="-228600">
              <a:buAutoNum type="arabicPeriod"/>
            </a:pPr>
            <a:r>
              <a:rPr lang="en-US" b="0" i="0" dirty="0">
                <a:solidFill>
                  <a:srgbClr val="000000"/>
                </a:solidFill>
                <a:effectLst/>
                <a:latin typeface="Lucida Grande"/>
              </a:rPr>
              <a:t>During generation, it uses these edges as references and ensures that the generated data follows this patterns to only produce TCP packets.</a:t>
            </a:r>
            <a:endParaRPr lang="en-US" dirty="0"/>
          </a:p>
          <a:p>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38</a:t>
            </a:fld>
            <a:endParaRPr lang="en-US"/>
          </a:p>
        </p:txBody>
      </p:sp>
    </p:spTree>
    <p:extLst>
      <p:ext uri="{BB962C8B-B14F-4D97-AF65-F5344CB8AC3E}">
        <p14:creationId xmlns:p14="http://schemas.microsoft.com/office/powerpoint/2010/main" val="751385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ucida Grande"/>
              </a:rPr>
              <a:t>As a result, we let the controlled generation to </a:t>
            </a:r>
            <a:r>
              <a:rPr lang="en-US" b="0" i="0" dirty="0" err="1">
                <a:solidFill>
                  <a:srgbClr val="000000"/>
                </a:solidFill>
                <a:effectLst/>
                <a:latin typeface="Lucida Grande"/>
              </a:rPr>
              <a:t>fullfill</a:t>
            </a:r>
            <a:r>
              <a:rPr lang="en-US" b="0" i="0" dirty="0">
                <a:solidFill>
                  <a:srgbClr val="000000"/>
                </a:solidFill>
                <a:effectLst/>
                <a:latin typeface="Lucida Grande"/>
              </a:rPr>
              <a:t> general conformance to the protocol and header field values distributions to the real data, but then further modify and correct the details within the synthetic data to ensure higher levels of compliances to protocol rules. Specifically we divide these into both inter and intra packet rules.</a:t>
            </a:r>
          </a:p>
          <a:p>
            <a:endParaRPr lang="en-US" b="0" i="0" dirty="0">
              <a:solidFill>
                <a:srgbClr val="000000"/>
              </a:solidFill>
              <a:effectLst/>
              <a:latin typeface="Lucida Grande"/>
            </a:endParaRPr>
          </a:p>
          <a:p>
            <a:r>
              <a:rPr lang="en-US" b="0" i="0" dirty="0">
                <a:solidFill>
                  <a:srgbClr val="000000"/>
                </a:solidFill>
                <a:effectLst/>
                <a:latin typeface="Lucida Grande"/>
              </a:rPr>
              <a:t>For inter-packet rules, we are looking at </a:t>
            </a:r>
            <a:r>
              <a:rPr lang="en-US" dirty="0"/>
              <a:t>the relationships and sequencing between header fields within multiple packets in a network flow. For instance, in a typical TCP connection, packets need to be sequenced properly, starting with the handshake process.</a:t>
            </a:r>
          </a:p>
          <a:p>
            <a:endParaRPr lang="en-US" dirty="0"/>
          </a:p>
          <a:p>
            <a:r>
              <a:rPr lang="en-US" dirty="0"/>
              <a:t>For Intra-Packet Rules we are referring the correctness of the structure and contents within individual packets.</a:t>
            </a:r>
          </a:p>
          <a:p>
            <a:r>
              <a:rPr lang="en-US" dirty="0"/>
              <a:t>For example, many protocol headers have a checksum field computed based on the packet’s contents to detect errors during transmission. It’s crucial that the checksum is consistent with the packet’s payload.</a:t>
            </a:r>
          </a:p>
          <a:p>
            <a:endParaRPr lang="en-US" dirty="0"/>
          </a:p>
          <a:p>
            <a:pPr marL="228600" indent="-228600">
              <a:buAutoNum type="arabicPeriod"/>
            </a:pPr>
            <a:r>
              <a:rPr lang="en-US" dirty="0"/>
              <a:t>So to maximize compliance with transport and network layer protocol rules, we first identify a subset of these critical header fields that mandate strict adherence, e.g., sequence and acknowledgement numbers. 			On the other hand, some fields can accommodate a degree of flexibility without necessarily severally compromising the traffic integrity, such as TCP window size or TTL. 				The objective here is to limit the scope of fields requiring modification during post-processing, ensuring we retain as much of the original generative model’s output as possible and minimize potential impacts on ML-driven tasks, while still ensuring the synthetic traffic’s compatibility with network analysis tools. </a:t>
            </a:r>
            <a:endParaRPr lang="en-US" b="0" i="0" dirty="0">
              <a:solidFill>
                <a:srgbClr val="000000"/>
              </a:solidFill>
              <a:effectLst/>
              <a:latin typeface="Lucida Grand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t>39</a:t>
            </a:fld>
            <a:endParaRPr lang="en-US"/>
          </a:p>
        </p:txBody>
      </p:sp>
    </p:spTree>
    <p:extLst>
      <p:ext uri="{BB962C8B-B14F-4D97-AF65-F5344CB8AC3E}">
        <p14:creationId xmlns:p14="http://schemas.microsoft.com/office/powerpoint/2010/main" val="1863485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constructing dependency trees to represent these rules. And for our generated traffic, we traverse the trees bottom-up fashion.</a:t>
            </a:r>
          </a:p>
          <a:p>
            <a:endParaRPr lang="en-US" dirty="0"/>
          </a:p>
          <a:p>
            <a:r>
              <a:rPr lang="en-US" dirty="0"/>
              <a:t>We first make sure that the intra-packet dependencies are satisfied to ensure that individual packets are internally consistent. We then address inter-packet dependencies, guaranteeing that the packets in a flow relate correctly to one another.</a:t>
            </a:r>
          </a:p>
          <a:p>
            <a:endParaRPr lang="en-US" dirty="0"/>
          </a:p>
          <a:p>
            <a:r>
              <a:rPr lang="en-US" dirty="0"/>
              <a:t>For fields that require random initialization or uniformity across packets such as IP </a:t>
            </a:r>
            <a:r>
              <a:rPr lang="en-US" dirty="0" err="1"/>
              <a:t>addreses</a:t>
            </a:r>
            <a:r>
              <a:rPr lang="en-US" dirty="0"/>
              <a:t> and ports, we use majority voting based on the generated values to determine the values.</a:t>
            </a:r>
            <a:endParaRPr lang="en-US" b="0" i="0" dirty="0">
              <a:solidFill>
                <a:srgbClr val="000000"/>
              </a:solidFill>
              <a:effectLst/>
              <a:latin typeface="Lucida Grand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t>40</a:t>
            </a:fld>
            <a:endParaRPr lang="en-US"/>
          </a:p>
        </p:txBody>
      </p:sp>
    </p:spTree>
    <p:extLst>
      <p:ext uri="{BB962C8B-B14F-4D97-AF65-F5344CB8AC3E}">
        <p14:creationId xmlns:p14="http://schemas.microsoft.com/office/powerpoint/2010/main" val="2953511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ucida Grande"/>
              </a:rPr>
              <a:t>And we can see that, after this post-generation heuristic, while still showing variations from the real data, we are seeing much more detailed structure compared to the original output from the controlled generation.</a:t>
            </a:r>
          </a:p>
        </p:txBody>
      </p:sp>
      <p:sp>
        <p:nvSpPr>
          <p:cNvPr id="4" name="Slide Number Placeholder 3"/>
          <p:cNvSpPr>
            <a:spLocks noGrp="1"/>
          </p:cNvSpPr>
          <p:nvPr>
            <p:ph type="sldNum" sz="quarter" idx="5"/>
          </p:nvPr>
        </p:nvSpPr>
        <p:spPr/>
        <p:txBody>
          <a:bodyPr/>
          <a:lstStyle/>
          <a:p>
            <a:fld id="{93BE9157-B0B1-4432-9F71-9DFDDE027E82}" type="slidenum">
              <a:rPr lang="en-US" smtClean="0"/>
              <a:t>41</a:t>
            </a:fld>
            <a:endParaRPr lang="en-US"/>
          </a:p>
        </p:txBody>
      </p:sp>
    </p:spTree>
    <p:extLst>
      <p:ext uri="{BB962C8B-B14F-4D97-AF65-F5344CB8AC3E}">
        <p14:creationId xmlns:p14="http://schemas.microsoft.com/office/powerpoint/2010/main" val="36144603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ucida Grande"/>
              </a:rPr>
              <a:t>The last step of the framework would be taking this produced image representation and</a:t>
            </a:r>
          </a:p>
          <a:p>
            <a:r>
              <a:rPr lang="en-US" b="0" i="0" dirty="0">
                <a:solidFill>
                  <a:srgbClr val="000000"/>
                </a:solidFill>
                <a:effectLst/>
                <a:latin typeface="Lucida Grande"/>
              </a:rPr>
              <a:t>1. convert it back into encoded </a:t>
            </a:r>
            <a:r>
              <a:rPr lang="en-US" b="0" i="0" dirty="0" err="1">
                <a:solidFill>
                  <a:srgbClr val="000000"/>
                </a:solidFill>
                <a:effectLst/>
                <a:latin typeface="Lucida Grande"/>
              </a:rPr>
              <a:t>pcap</a:t>
            </a:r>
            <a:r>
              <a:rPr lang="en-US" b="0" i="0" dirty="0">
                <a:solidFill>
                  <a:srgbClr val="000000"/>
                </a:solidFill>
                <a:effectLst/>
                <a:latin typeface="Lucida Grande"/>
              </a:rPr>
              <a:t> format which can be used for downstream tasks. </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42</a:t>
            </a:fld>
            <a:endParaRPr lang="en-US"/>
          </a:p>
        </p:txBody>
      </p:sp>
    </p:spTree>
    <p:extLst>
      <p:ext uri="{BB962C8B-B14F-4D97-AF65-F5344CB8AC3E}">
        <p14:creationId xmlns:p14="http://schemas.microsoft.com/office/powerpoint/2010/main" val="209769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3bdd8b987f_0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Because of this, the networking community has acknowledged that configuring systems to support these protocols is a difficult task, and some services exist that can check for misconfigured settings in a website’s TLS configuration.</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In this project, I call these technical reasons. Technical reasons are the explicit reasons for misconfiguration verifiable in a website’s TLS server setup, such as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using a weak ciphersuite – where in this picture if any algorithm in the ciphersuite is outdated or vulnerable, the ciphersuite should not be used, </a:t>
            </a:r>
            <a:r>
              <a:rPr lang="en-US" sz="1100" b="1" i="1">
                <a:latin typeface="Arial"/>
                <a:ea typeface="Arial"/>
                <a:cs typeface="Arial"/>
                <a:sym typeface="Arial"/>
              </a:rPr>
              <a:t>OR</a:t>
            </a:r>
            <a:endParaRPr sz="1100" b="1" i="1">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using an old protocol version vulnerable to attacks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Outside of technical reasons, there are what I call in this work “human reasons for misconfiguration.”  Human reasons are the non-explicit reasons behind the technical reason, or in other words, why some field was set the way it was, or why operator deployed a vulnerable configuration to begin with.</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For example, a human reason for misconfiguration may be that a system admin setup their TLS configurations using a manufacturer’s out-of-the-box suggested configuration, and never bothered to update this configuration, leading it to become misconfigured.</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Another example would be as simple as lack of knowledge – a user blindly following an online guide that contains errors in the configuration steps.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If we think about either set of reasons in regard to how easy they are to investigate or research, we see that technical reasons are easy to verify – one can automate checking the fields communication from a website to see if the TLS related items are misconfigured. </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Human reasons on the other hand are difficult, you cannot build a system that looks at the technical reason for misconfiguration, and decide why the operator included the reason for the misconfiguration.</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endParaRPr/>
          </a:p>
        </p:txBody>
      </p:sp>
      <p:sp>
        <p:nvSpPr>
          <p:cNvPr id="308" name="Google Shape;308;g23bdd8b987f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how this framework actually benefits the downstream task,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fine-tune this framework </a:t>
            </a:r>
            <a:r>
              <a:rPr lang="en-US" b="0" i="0" dirty="0">
                <a:solidFill>
                  <a:srgbClr val="ECECF1"/>
                </a:solidFill>
                <a:effectLst/>
                <a:latin typeface="Söhne"/>
              </a:rPr>
              <a:t>with real network traces from 3 service types such as streaming versus web browsing, which are further broken down in 10 applications such as Netflix and YouTube.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CECF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F1"/>
                </a:solidFill>
                <a:effectLst/>
                <a:latin typeface="Söhne"/>
              </a:rPr>
              <a:t>We use the same data to train NetShare, which is a time-series-based GAN generator capable of generating </a:t>
            </a:r>
            <a:r>
              <a:rPr lang="en-US" b="0" i="0" dirty="0" err="1">
                <a:solidFill>
                  <a:srgbClr val="ECECF1"/>
                </a:solidFill>
                <a:effectLst/>
                <a:latin typeface="Söhne"/>
              </a:rPr>
              <a:t>netflow</a:t>
            </a:r>
            <a:r>
              <a:rPr lang="en-US" b="0" i="0" dirty="0">
                <a:solidFill>
                  <a:srgbClr val="ECECF1"/>
                </a:solidFill>
                <a:effectLst/>
                <a:latin typeface="Söhne"/>
              </a:rPr>
              <a:t>-like attributes and use that as a baseline.</a:t>
            </a:r>
          </a:p>
          <a:p>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43</a:t>
            </a:fld>
            <a:endParaRPr lang="en-US"/>
          </a:p>
        </p:txBody>
      </p:sp>
    </p:spTree>
    <p:extLst>
      <p:ext uri="{BB962C8B-B14F-4D97-AF65-F5344CB8AC3E}">
        <p14:creationId xmlns:p14="http://schemas.microsoft.com/office/powerpoint/2010/main" val="3673580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We first </a:t>
            </a:r>
            <a:r>
              <a:rPr lang="en-US" b="0" i="0" dirty="0">
                <a:solidFill>
                  <a:srgbClr val="374151"/>
                </a:solidFill>
                <a:effectLst/>
                <a:latin typeface="Söhne"/>
              </a:rPr>
              <a:t>look the statistical similarity of our synthetic data compared to the real data.</a:t>
            </a:r>
          </a:p>
          <a:p>
            <a:r>
              <a:rPr lang="en-US" b="0" i="0" dirty="0">
                <a:solidFill>
                  <a:srgbClr val="374151"/>
                </a:solidFill>
                <a:effectLst/>
                <a:latin typeface="Söhne"/>
              </a:rPr>
              <a:t>We see that, on fields that both our method and the baseline method generates such as the the protocol used, we see an average of greater than 30% improvement in statistical similarity measured using metrics such as </a:t>
            </a:r>
            <a:r>
              <a:rPr lang="en-US" b="0" i="0" dirty="0" err="1">
                <a:solidFill>
                  <a:srgbClr val="374151"/>
                </a:solidFill>
                <a:effectLst/>
                <a:latin typeface="Söhne"/>
              </a:rPr>
              <a:t>jsd</a:t>
            </a:r>
            <a:r>
              <a:rPr lang="en-US" b="0" i="0" dirty="0">
                <a:solidFill>
                  <a:srgbClr val="374151"/>
                </a:solidFill>
                <a:effectLst/>
                <a:latin typeface="Söhne"/>
              </a:rPr>
              <a:t> and EMD. And on all of the fields generated, our method see over 70% improvement over the baseline.</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44</a:t>
            </a:fld>
            <a:endParaRPr lang="en-US"/>
          </a:p>
        </p:txBody>
      </p:sp>
    </p:spTree>
    <p:extLst>
      <p:ext uri="{BB962C8B-B14F-4D97-AF65-F5344CB8AC3E}">
        <p14:creationId xmlns:p14="http://schemas.microsoft.com/office/powerpoint/2010/main" val="3249447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We now </a:t>
            </a:r>
            <a:r>
              <a:rPr lang="en-US" b="0" i="0" dirty="0">
                <a:solidFill>
                  <a:srgbClr val="374151"/>
                </a:solidFill>
                <a:effectLst/>
                <a:latin typeface="Söhne"/>
              </a:rPr>
              <a:t>look the impact of our synthetic data on</a:t>
            </a:r>
            <a:r>
              <a:rPr lang="en-US" b="0" i="0" dirty="0">
                <a:solidFill>
                  <a:srgbClr val="ECECF1"/>
                </a:solidFill>
                <a:effectLst/>
                <a:latin typeface="Söhne"/>
              </a:rPr>
              <a:t> machine learning tasks, </a:t>
            </a:r>
            <a:r>
              <a:rPr lang="en-US" b="0" i="0" dirty="0">
                <a:solidFill>
                  <a:srgbClr val="374151"/>
                </a:solidFill>
                <a:effectLst/>
                <a:latin typeface="Söhne"/>
              </a:rPr>
              <a:t>particularly</a:t>
            </a:r>
            <a:r>
              <a:rPr lang="en-US" b="0" i="0" dirty="0">
                <a:solidFill>
                  <a:srgbClr val="ECECF1"/>
                </a:solidFill>
                <a:effectLst/>
                <a:latin typeface="Söhne"/>
              </a:rPr>
              <a:t> traffic classification aiming at categorizing flows into particular services or applications.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ECECF1"/>
                </a:solidFill>
                <a:effectLst/>
                <a:latin typeface="Söhne"/>
              </a:rPr>
              <a:t>We first allow the training of the model completely on synthetic data and test the model accuracy completely on real data. And on average we see an higher than 60% improvement in accuracy when our synthetic data is used compared to the baseline synthetic data. This enhanced performance is attributed to our higher granularity, which inherently provide more features for learning, as well as our controlled generation process that attempts to mimic real protocol and header field value distributions.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45</a:t>
            </a:fld>
            <a:endParaRPr lang="en-US"/>
          </a:p>
        </p:txBody>
      </p:sp>
    </p:spTree>
    <p:extLst>
      <p:ext uri="{BB962C8B-B14F-4D97-AF65-F5344CB8AC3E}">
        <p14:creationId xmlns:p14="http://schemas.microsoft.com/office/powerpoint/2010/main" val="26181195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We </a:t>
            </a:r>
            <a:r>
              <a:rPr lang="en-US" b="0" i="0" dirty="0">
                <a:solidFill>
                  <a:srgbClr val="374151"/>
                </a:solidFill>
                <a:effectLst/>
                <a:latin typeface="Söhne"/>
              </a:rPr>
              <a:t>then look at the scenarios where the training is done using a mixture of both real and synthetic data by gradually replacing proportions of the real training data with the synthetic data, and across all scenarios, ML models that use our synthetic data is able to outperform those that use the baseline synthetic data.</a:t>
            </a:r>
            <a:endParaRPr lang="en-US" b="0" i="0" dirty="0">
              <a:solidFill>
                <a:srgbClr val="ECECF1"/>
              </a:solidFill>
              <a:effectLst/>
              <a:latin typeface="Söhn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t>46</a:t>
            </a:fld>
            <a:endParaRPr lang="en-US"/>
          </a:p>
        </p:txBody>
      </p:sp>
    </p:spTree>
    <p:extLst>
      <p:ext uri="{BB962C8B-B14F-4D97-AF65-F5344CB8AC3E}">
        <p14:creationId xmlns:p14="http://schemas.microsoft.com/office/powerpoint/2010/main" val="23623666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Last we look at the case where we try to use synthetic data to solve the problem of class imbalance. Here we populate under represented classes using the synthetic data points until these classes have the same number of instances as the most popular class.</a:t>
            </a:r>
          </a:p>
          <a:p>
            <a:r>
              <a:rPr lang="en-US" b="0" i="0" dirty="0">
                <a:solidFill>
                  <a:srgbClr val="ECECF1"/>
                </a:solidFill>
                <a:effectLst/>
                <a:latin typeface="Söhne"/>
              </a:rPr>
              <a:t>1. And we can see that, the machine learning accuracy actually improves when we carry out class balancing using </a:t>
            </a:r>
            <a:r>
              <a:rPr lang="en-US" b="0" i="0" dirty="0" err="1">
                <a:solidFill>
                  <a:srgbClr val="ECECF1"/>
                </a:solidFill>
                <a:effectLst/>
                <a:latin typeface="Söhne"/>
              </a:rPr>
              <a:t>NetDiffusion</a:t>
            </a:r>
            <a:r>
              <a:rPr lang="en-US" b="0" i="0" dirty="0">
                <a:solidFill>
                  <a:srgbClr val="ECECF1"/>
                </a:solidFill>
                <a:effectLst/>
                <a:latin typeface="Söhne"/>
              </a:rPr>
              <a:t> data and for particular classes that are underrepresented such as </a:t>
            </a:r>
            <a:r>
              <a:rPr lang="en-US" b="0" i="0" dirty="0" err="1">
                <a:solidFill>
                  <a:srgbClr val="ECECF1"/>
                </a:solidFill>
                <a:effectLst/>
                <a:latin typeface="Söhne"/>
              </a:rPr>
              <a:t>facebook</a:t>
            </a:r>
            <a:r>
              <a:rPr lang="en-US" b="0" i="0" dirty="0">
                <a:solidFill>
                  <a:srgbClr val="ECECF1"/>
                </a:solidFill>
                <a:effectLst/>
                <a:latin typeface="Söhne"/>
              </a:rPr>
              <a:t> meet and zoom in this case, the classification accuracy actually improves by a significant amount as we drastically increased their presence using high quality data that resembles the real instances. Which is not necessarily the case of the baseline.</a:t>
            </a:r>
          </a:p>
        </p:txBody>
      </p:sp>
      <p:sp>
        <p:nvSpPr>
          <p:cNvPr id="4" name="Slide Number Placeholder 3"/>
          <p:cNvSpPr>
            <a:spLocks noGrp="1"/>
          </p:cNvSpPr>
          <p:nvPr>
            <p:ph type="sldNum" sz="quarter" idx="5"/>
          </p:nvPr>
        </p:nvSpPr>
        <p:spPr/>
        <p:txBody>
          <a:bodyPr/>
          <a:lstStyle/>
          <a:p>
            <a:fld id="{93BE9157-B0B1-4432-9F71-9DFDDE027E82}" type="slidenum">
              <a:rPr lang="en-US" smtClean="0"/>
              <a:t>47</a:t>
            </a:fld>
            <a:endParaRPr lang="en-US"/>
          </a:p>
        </p:txBody>
      </p:sp>
    </p:spTree>
    <p:extLst>
      <p:ext uri="{BB962C8B-B14F-4D97-AF65-F5344CB8AC3E}">
        <p14:creationId xmlns:p14="http://schemas.microsoft.com/office/powerpoint/2010/main" val="1884627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Now we look at the performance of </a:t>
            </a:r>
            <a:r>
              <a:rPr lang="en-US" b="0" i="0" dirty="0" err="1">
                <a:solidFill>
                  <a:srgbClr val="ECECF1"/>
                </a:solidFill>
                <a:effectLst/>
                <a:latin typeface="Söhne"/>
              </a:rPr>
              <a:t>NetDiffusion</a:t>
            </a:r>
            <a:r>
              <a:rPr lang="en-US" b="0" i="0" dirty="0">
                <a:solidFill>
                  <a:srgbClr val="ECECF1"/>
                </a:solidFill>
                <a:effectLst/>
                <a:latin typeface="Söhne"/>
              </a:rPr>
              <a:t> data with non-ML tasks.</a:t>
            </a:r>
          </a:p>
          <a:p>
            <a:r>
              <a:rPr lang="en-US" b="0" i="0" dirty="0">
                <a:solidFill>
                  <a:srgbClr val="ECECF1"/>
                </a:solidFill>
                <a:effectLst/>
                <a:latin typeface="Söhne"/>
              </a:rPr>
              <a:t>1. We first verify that our data is highly compatible with both </a:t>
            </a:r>
            <a:r>
              <a:rPr lang="en-US" b="0" i="0" dirty="0" err="1">
                <a:solidFill>
                  <a:srgbClr val="ECECF1"/>
                </a:solidFill>
                <a:effectLst/>
                <a:latin typeface="Söhne"/>
              </a:rPr>
              <a:t>WireShark</a:t>
            </a:r>
            <a:r>
              <a:rPr lang="en-US" b="0" i="0" dirty="0">
                <a:solidFill>
                  <a:srgbClr val="ECECF1"/>
                </a:solidFill>
                <a:effectLst/>
                <a:latin typeface="Söhne"/>
              </a:rPr>
              <a:t> and </a:t>
            </a:r>
            <a:r>
              <a:rPr lang="en-US" b="0" i="0" dirty="0" err="1">
                <a:solidFill>
                  <a:srgbClr val="ECECF1"/>
                </a:solidFill>
                <a:effectLst/>
                <a:latin typeface="Söhne"/>
              </a:rPr>
              <a:t>TCPReplay</a:t>
            </a:r>
            <a:r>
              <a:rPr lang="en-US" b="0" i="0" dirty="0">
                <a:solidFill>
                  <a:srgbClr val="ECECF1"/>
                </a:solidFill>
                <a:effectLst/>
                <a:latin typeface="Söhne"/>
              </a:rPr>
              <a:t> with no significant errors or exceptions raised when our generated data is passed into these tools</a:t>
            </a:r>
          </a:p>
        </p:txBody>
      </p:sp>
      <p:sp>
        <p:nvSpPr>
          <p:cNvPr id="4" name="Slide Number Placeholder 3"/>
          <p:cNvSpPr>
            <a:spLocks noGrp="1"/>
          </p:cNvSpPr>
          <p:nvPr>
            <p:ph type="sldNum" sz="quarter" idx="5"/>
          </p:nvPr>
        </p:nvSpPr>
        <p:spPr/>
        <p:txBody>
          <a:bodyPr/>
          <a:lstStyle/>
          <a:p>
            <a:fld id="{93BE9157-B0B1-4432-9F71-9DFDDE027E82}" type="slidenum">
              <a:rPr lang="en-US" smtClean="0"/>
              <a:t>48</a:t>
            </a:fld>
            <a:endParaRPr lang="en-US"/>
          </a:p>
        </p:txBody>
      </p:sp>
    </p:spTree>
    <p:extLst>
      <p:ext uri="{BB962C8B-B14F-4D97-AF65-F5344CB8AC3E}">
        <p14:creationId xmlns:p14="http://schemas.microsoft.com/office/powerpoint/2010/main" val="3077248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We then survey a list of network operation tasks and show that essential metrics for these tasks can be successfully derived from our data, including tasks ranging from traffic analysis to routing behavior analysis.</a:t>
            </a:r>
          </a:p>
          <a:p>
            <a:endParaRPr lang="en-US" b="0" i="0" dirty="0">
              <a:solidFill>
                <a:srgbClr val="ECECF1"/>
              </a:solidFill>
              <a:effectLst/>
              <a:latin typeface="Söhne"/>
            </a:endParaRPr>
          </a:p>
          <a:p>
            <a:r>
              <a:rPr lang="en-US" b="0" i="0" dirty="0">
                <a:solidFill>
                  <a:srgbClr val="ECECF1"/>
                </a:solidFill>
                <a:effectLst/>
                <a:latin typeface="Söhne"/>
              </a:rPr>
              <a:t>As you can see that there are still certain fields such as the TCP flags that are not 100% as expected in our data, and we are actively working on these further formulating these fields by adding additional techniques such as incorporating a </a:t>
            </a:r>
            <a:r>
              <a:rPr lang="en-US" b="0" i="0" dirty="0" err="1">
                <a:solidFill>
                  <a:srgbClr val="ECECF1"/>
                </a:solidFill>
                <a:effectLst/>
                <a:latin typeface="Söhne"/>
              </a:rPr>
              <a:t>tcp</a:t>
            </a:r>
            <a:r>
              <a:rPr lang="en-US" b="0" i="0" dirty="0">
                <a:solidFill>
                  <a:srgbClr val="ECECF1"/>
                </a:solidFill>
                <a:effectLst/>
                <a:latin typeface="Söhne"/>
              </a:rPr>
              <a:t> state machine or by training from scratch a dedicated control model and constraint bounded generation and denoising steps.</a:t>
            </a:r>
          </a:p>
        </p:txBody>
      </p:sp>
      <p:sp>
        <p:nvSpPr>
          <p:cNvPr id="4" name="Slide Number Placeholder 3"/>
          <p:cNvSpPr>
            <a:spLocks noGrp="1"/>
          </p:cNvSpPr>
          <p:nvPr>
            <p:ph type="sldNum" sz="quarter" idx="5"/>
          </p:nvPr>
        </p:nvSpPr>
        <p:spPr/>
        <p:txBody>
          <a:bodyPr/>
          <a:lstStyle/>
          <a:p>
            <a:fld id="{93BE9157-B0B1-4432-9F71-9DFDDE027E82}" type="slidenum">
              <a:rPr lang="en-US" smtClean="0"/>
              <a:t>49</a:t>
            </a:fld>
            <a:endParaRPr lang="en-US"/>
          </a:p>
        </p:txBody>
      </p:sp>
    </p:spTree>
    <p:extLst>
      <p:ext uri="{BB962C8B-B14F-4D97-AF65-F5344CB8AC3E}">
        <p14:creationId xmlns:p14="http://schemas.microsoft.com/office/powerpoint/2010/main" val="36683812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To wrap up, we show that our proposed paradigm is promising for generating these highly granular and realistic traffic data.</a:t>
            </a:r>
          </a:p>
          <a:p>
            <a:r>
              <a:rPr lang="en-US" b="0" i="0" dirty="0">
                <a:solidFill>
                  <a:srgbClr val="0F0F0F"/>
                </a:solidFill>
                <a:effectLst/>
                <a:latin typeface="Söhne"/>
              </a:rPr>
              <a:t>However there remains many challenges that are worth looking into.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F0F0F"/>
                </a:solidFill>
                <a:effectLst/>
                <a:latin typeface="Söhne"/>
              </a:rPr>
              <a:t>1. For example, in this framework, </a:t>
            </a:r>
            <a:r>
              <a:rPr lang="en-US" b="0" i="0" dirty="0">
                <a:solidFill>
                  <a:srgbClr val="374151"/>
                </a:solidFill>
                <a:effectLst/>
                <a:latin typeface="Söhne"/>
              </a:rPr>
              <a:t>the model's efficacy is tested only with producing already-seen traffic. Future work could explore using the prompt-based nature of text-to-image diffusion models for context transferring, for instance, if we fine-tune or train a model using TLS encrypted </a:t>
            </a:r>
            <a:r>
              <a:rPr lang="en-US" b="0" i="0" dirty="0" err="1">
                <a:solidFill>
                  <a:srgbClr val="374151"/>
                </a:solidFill>
                <a:effectLst/>
                <a:latin typeface="Söhne"/>
              </a:rPr>
              <a:t>Youtube</a:t>
            </a:r>
            <a:r>
              <a:rPr lang="en-US" b="0" i="0" dirty="0">
                <a:solidFill>
                  <a:srgbClr val="374151"/>
                </a:solidFill>
                <a:effectLst/>
                <a:latin typeface="Söhne"/>
              </a:rPr>
              <a:t> traffic and VPN-encrypted Netflix traffic, can we design the model in such a fashion where it can learn the VPN encryption style and produce VPN-encrypted </a:t>
            </a:r>
            <a:r>
              <a:rPr lang="en-US" b="0" i="0" dirty="0" err="1">
                <a:solidFill>
                  <a:srgbClr val="374151"/>
                </a:solidFill>
                <a:effectLst/>
                <a:latin typeface="Söhne"/>
              </a:rPr>
              <a:t>Youtube</a:t>
            </a:r>
            <a:r>
              <a:rPr lang="en-US" b="0" i="0" dirty="0">
                <a:solidFill>
                  <a:srgbClr val="374151"/>
                </a:solidFill>
                <a:effectLst/>
                <a:latin typeface="Söhne"/>
              </a:rPr>
              <a:t> traffic without ever seeing it.</a:t>
            </a:r>
            <a:endParaRPr lang="en-US" b="0" i="0" dirty="0">
              <a:solidFill>
                <a:srgbClr val="0F0F0F"/>
              </a:solidFill>
              <a:effectLst/>
              <a:latin typeface="Söhne"/>
            </a:endParaRPr>
          </a:p>
          <a:p>
            <a:r>
              <a:rPr lang="en-US" b="0" i="0" dirty="0">
                <a:solidFill>
                  <a:srgbClr val="0F0F0F"/>
                </a:solidFill>
                <a:effectLst/>
                <a:latin typeface="Söhne"/>
              </a:rPr>
              <a:t>2. Additionally, network traffic data comes with variable input/output lengths and high dimensionality which produce unique challenges. For example our current framework is limited by the image dimension which confines the image to 1024 rows of pixels, meaning 1024 packets, this highlights the need for specialized models and optimization techniques for effective traffic data synthesis. This limits not only to diffusion models but also LLMs as well where the token cap can pose constrains.</a:t>
            </a:r>
          </a:p>
          <a:p>
            <a:r>
              <a:rPr lang="en-US" b="0" i="0" dirty="0">
                <a:solidFill>
                  <a:srgbClr val="0F0F0F"/>
                </a:solidFill>
                <a:effectLst/>
                <a:latin typeface="Söhne"/>
              </a:rPr>
              <a:t>3. Lastly, it would be great if we can create a foundation model that resembles something like stable diffusion, but specifically for networking scenarios, which does not limit to traffic generation.</a:t>
            </a:r>
          </a:p>
        </p:txBody>
      </p:sp>
      <p:sp>
        <p:nvSpPr>
          <p:cNvPr id="4" name="Slide Number Placeholder 3"/>
          <p:cNvSpPr>
            <a:spLocks noGrp="1"/>
          </p:cNvSpPr>
          <p:nvPr>
            <p:ph type="sldNum" sz="quarter" idx="5"/>
          </p:nvPr>
        </p:nvSpPr>
        <p:spPr/>
        <p:txBody>
          <a:bodyPr/>
          <a:lstStyle/>
          <a:p>
            <a:fld id="{93BE9157-B0B1-4432-9F71-9DFDDE027E82}" type="slidenum">
              <a:rPr lang="en-US" smtClean="0"/>
              <a:t>50</a:t>
            </a:fld>
            <a:endParaRPr lang="en-US"/>
          </a:p>
        </p:txBody>
      </p:sp>
    </p:spTree>
    <p:extLst>
      <p:ext uri="{BB962C8B-B14F-4D97-AF65-F5344CB8AC3E}">
        <p14:creationId xmlns:p14="http://schemas.microsoft.com/office/powerpoint/2010/main" val="783521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For instance, when generating synthetic inter-arrival times for flows, we aim for the overall average to closely match real data, while allowing minor variations in individual data points.</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51</a:t>
            </a:fld>
            <a:endParaRPr lang="en-US"/>
          </a:p>
        </p:txBody>
      </p:sp>
    </p:spTree>
    <p:extLst>
      <p:ext uri="{BB962C8B-B14F-4D97-AF65-F5344CB8AC3E}">
        <p14:creationId xmlns:p14="http://schemas.microsoft.com/office/powerpoint/2010/main" val="32342876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52</a:t>
            </a:fld>
            <a:endParaRPr lang="en-US"/>
          </a:p>
        </p:txBody>
      </p:sp>
    </p:spTree>
    <p:extLst>
      <p:ext uri="{BB962C8B-B14F-4D97-AF65-F5344CB8AC3E}">
        <p14:creationId xmlns:p14="http://schemas.microsoft.com/office/powerpoint/2010/main" val="3650343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3bdd8b987f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Some previous work tried to shed some light on these human reasons, using an empirical study where they evaluated technical misconfiguration reasons, along with the hardware configuration of misconfigured devices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However, this empirical study found it was difficult to navigate this process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And the results were not able to show any patterns in clustering misconfigurations by their human reason, or how these misconfigurations cluster at large.</a:t>
            </a:r>
            <a:endParaRPr sz="1100">
              <a:latin typeface="Arial"/>
              <a:ea typeface="Arial"/>
              <a:cs typeface="Arial"/>
              <a:sym typeface="Arial"/>
            </a:endParaRPr>
          </a:p>
        </p:txBody>
      </p:sp>
      <p:sp>
        <p:nvSpPr>
          <p:cNvPr id="327" name="Google Shape;327;g23bdd8b987f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6069d8cd5e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6069d8cd5e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As the empirical approaches to clustering misconfiguration were inconclusive, we ask, can machine learning help approach this problem from a different perspective?</a:t>
            </a:r>
            <a:endParaRPr/>
          </a:p>
          <a:p>
            <a:pPr marL="0" lvl="0" indent="0" algn="l" rtl="0">
              <a:spcBef>
                <a:spcPts val="0"/>
              </a:spcBef>
              <a:spcAft>
                <a:spcPts val="0"/>
              </a:spcAft>
              <a:buNone/>
            </a:pPr>
            <a:endParaRPr/>
          </a:p>
          <a:p>
            <a:pPr marL="0" lvl="0" indent="0" algn="l" rtl="0">
              <a:spcBef>
                <a:spcPts val="0"/>
              </a:spcBef>
              <a:spcAft>
                <a:spcPts val="0"/>
              </a:spcAft>
              <a:buNone/>
            </a:pPr>
            <a:r>
              <a:rPr lang="en-US"/>
              <a:t>Machine learning has been applied to a number of different problems in networking, varying both in complexity of the problem itself, and complexity of the approach.</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For instance, simple supervised models such as k-Nearest-Neighbor, can aid in performing basic classification such as fingerprinting, attack detection, simply by comparing a new sample with its neighbors.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b="1" u="sng"/>
              <a:t>NEXT</a:t>
            </a:r>
            <a:endParaRPr/>
          </a:p>
          <a:p>
            <a:pPr marL="0" lvl="0" indent="0" algn="l" rtl="0">
              <a:spcBef>
                <a:spcPts val="0"/>
              </a:spcBef>
              <a:spcAft>
                <a:spcPts val="0"/>
              </a:spcAft>
              <a:buNone/>
            </a:pPr>
            <a:endParaRPr/>
          </a:p>
          <a:p>
            <a:pPr marL="0" lvl="0" indent="0" algn="l" rtl="0">
              <a:spcBef>
                <a:spcPts val="0"/>
              </a:spcBef>
              <a:spcAft>
                <a:spcPts val="0"/>
              </a:spcAft>
              <a:buNone/>
            </a:pPr>
            <a:r>
              <a:rPr lang="en-US"/>
              <a:t>More complicated applications of machine learning such as GRACE, use neural networks to provide more loss resilient video playback to users.</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In our problem of clustering misconfiguration there exist many approaches (both non-ML and ML) that detect </a:t>
            </a:r>
            <a:r>
              <a:rPr lang="en-US" b="1" i="1"/>
              <a:t>individual</a:t>
            </a:r>
            <a:r>
              <a:rPr lang="en-US"/>
              <a:t> cases of misconfiguration. For instance, a open source tool called the testssl.sh project runs a straightforward “checklist” of items to determine if a site has improper configuration.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b="1" u="sng"/>
              <a:t>NEXT</a:t>
            </a:r>
            <a:endParaRPr/>
          </a:p>
          <a:p>
            <a:pPr marL="0" lvl="0" indent="0" algn="l" rtl="0">
              <a:spcBef>
                <a:spcPts val="0"/>
              </a:spcBef>
              <a:spcAft>
                <a:spcPts val="0"/>
              </a:spcAft>
              <a:buNone/>
            </a:pPr>
            <a:endParaRPr/>
          </a:p>
          <a:p>
            <a:pPr marL="0" lvl="0" indent="0" algn="l" rtl="0">
              <a:spcBef>
                <a:spcPts val="0"/>
              </a:spcBef>
              <a:spcAft>
                <a:spcPts val="0"/>
              </a:spcAft>
              <a:buNone/>
            </a:pPr>
            <a:r>
              <a:rPr lang="en-US"/>
              <a:t>Similarly, pipelines that use either raw PCAP data, as input such as nPrintML, or higher level, flow based features, such as netML similarly can be trained to classify TLS configurations. However, these methods don’t allow us to try to reason about why various misconfigurations manifest, or how these misconfigurations may be related to each other.</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Transformer models differ from previous methods in that during training, they do not rely on explicit features or labels. Instead, these models learn the semantic meaning of each segment of an input and use this semantic understanding to generate predictions. Implicitly, this means that they learn to understand the relationships in and between the given inputs, exactly what we are trying to better understand for misconfiguration.</a:t>
            </a:r>
            <a:endParaRPr/>
          </a:p>
        </p:txBody>
      </p:sp>
      <p:sp>
        <p:nvSpPr>
          <p:cNvPr id="337" name="Google Shape;337;g26069d8cd5e_0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3bdd8b987f_6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Hence, in this work, we aim to answer the following question – can Transformer models help us better understand how TLS misconfigurations manifest?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0" name="Google Shape;360;g23bdd8b987f_6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3bdd8b987f_6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Specifically, there are two sub-questions from the original question that I hoped to answer in this work: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b="1" u="sng"/>
              <a:t>NEXT</a:t>
            </a:r>
            <a:endParaRPr b="1" u="sng"/>
          </a:p>
          <a:p>
            <a:pPr marL="0" lvl="0" indent="0" algn="l" rtl="0">
              <a:spcBef>
                <a:spcPts val="0"/>
              </a:spcBef>
              <a:spcAft>
                <a:spcPts val="0"/>
              </a:spcAft>
              <a:buClr>
                <a:schemeClr val="dk1"/>
              </a:buClr>
              <a:buSzPts val="1100"/>
              <a:buFont typeface="Arial"/>
              <a:buNone/>
            </a:pPr>
            <a:endParaRPr/>
          </a:p>
          <a:p>
            <a:pPr marL="457200" lvl="0" indent="-304800" algn="l" rtl="0">
              <a:spcBef>
                <a:spcPts val="0"/>
              </a:spcBef>
              <a:spcAft>
                <a:spcPts val="0"/>
              </a:spcAft>
              <a:buSzPts val="1200"/>
              <a:buAutoNum type="arabicPeriod"/>
            </a:pPr>
            <a:r>
              <a:rPr lang="en-US"/>
              <a:t>What representations(s) of networking traffic are effective for use with Transformer models?</a:t>
            </a:r>
            <a:endParaRPr/>
          </a:p>
          <a:p>
            <a:pPr marL="914400" lvl="1" indent="-304800" algn="l" rtl="0">
              <a:spcBef>
                <a:spcPts val="0"/>
              </a:spcBef>
              <a:spcAft>
                <a:spcPts val="0"/>
              </a:spcAft>
              <a:buSzPts val="1200"/>
              <a:buAutoNum type="alphaLcPeriod"/>
            </a:pPr>
            <a:r>
              <a:rPr lang="en-US"/>
              <a:t>The format of networking data is unlike text, or images, as I will discuss in the next slide. What is the best way to approach this?</a:t>
            </a:r>
            <a:endParaRPr/>
          </a:p>
          <a:p>
            <a:pPr marL="91440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914400" lvl="0" indent="0" algn="l" rtl="0">
              <a:spcBef>
                <a:spcPts val="0"/>
              </a:spcBef>
              <a:spcAft>
                <a:spcPts val="0"/>
              </a:spcAft>
              <a:buNone/>
            </a:pPr>
            <a:endParaRPr/>
          </a:p>
          <a:p>
            <a:pPr marL="457200" lvl="0" indent="-304800" algn="l" rtl="0">
              <a:spcBef>
                <a:spcPts val="0"/>
              </a:spcBef>
              <a:spcAft>
                <a:spcPts val="0"/>
              </a:spcAft>
              <a:buSzPts val="1200"/>
              <a:buAutoNum type="arabicPeriod"/>
            </a:pPr>
            <a:r>
              <a:rPr lang="en-US"/>
              <a:t>Can Transformer models capture or provide a different view on interactions found in TLS configurations?</a:t>
            </a:r>
            <a:endParaRPr/>
          </a:p>
          <a:p>
            <a:pPr marL="914400" lvl="1" indent="-304800" algn="l" rtl="0">
              <a:spcBef>
                <a:spcPts val="0"/>
              </a:spcBef>
              <a:spcAft>
                <a:spcPts val="0"/>
              </a:spcAft>
              <a:buSzPts val="1200"/>
              <a:buAutoNum type="alphaLcPeriod"/>
            </a:pPr>
            <a:r>
              <a:rPr lang="en-US"/>
              <a:t>Many prior works and existing tools can identify one-off, individual cases of misconfiguration, but few works successfully examine how misconfigurations compare with </a:t>
            </a:r>
            <a:r>
              <a:rPr lang="en-US" i="1"/>
              <a:t>each other</a:t>
            </a:r>
            <a:r>
              <a:rPr lang="en-US"/>
              <a:t> at a larger scale, across multiple domains or points of data.</a:t>
            </a:r>
            <a:endParaRPr/>
          </a:p>
          <a:p>
            <a:pPr marL="914400" lvl="1" indent="-304800" algn="l" rtl="0">
              <a:spcBef>
                <a:spcPts val="0"/>
              </a:spcBef>
              <a:spcAft>
                <a:spcPts val="0"/>
              </a:spcAft>
              <a:buSzPts val="1200"/>
              <a:buAutoNum type="alphaLcPeriod"/>
            </a:pPr>
            <a:r>
              <a:rPr lang="en-US"/>
              <a:t>Further, we want to see if the output of a Transformer model can provide a useful, different perspective on comparing these misconfigurations, that may be more effective than existing heuristic/rule based approaches</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b="1" u="sng"/>
          </a:p>
          <a:p>
            <a:pPr marL="0" lvl="0" indent="0" algn="l" rtl="0">
              <a:spcBef>
                <a:spcPts val="0"/>
              </a:spcBef>
              <a:spcAft>
                <a:spcPts val="0"/>
              </a:spcAft>
              <a:buNone/>
            </a:pPr>
            <a:r>
              <a:rPr lang="en-US"/>
              <a:t>I note here that this work is a proof of concept for seeing if Transformers can help us understand how misconfiguration manifests, and focuses only on the technical reasons for misconfiguration mentioned a few slides ago. However, the results are promising and I feel it can be extended to the “human reasons” in the future!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6" name="Google Shape;366;g23bdd8b987f_6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3bdd8b987f_6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To start answering the first sub-question, it is important to first understand the major challenge behind applying Transformer-based models to networking traffic, which relates to the nature of networking data itself.</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Raw networking data is not naturally segmentable into words, sentences, or paragraphs as done the natural language domain.</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It also cannot be treated purely as raw data as done in the audio and computer vision domains, as networking data is inconsistent in form. For instance, one packet header field may represent message extension struct while another may be simply of type integer</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Thus, we must find a way to present network data to a Transformer-based model that both works with the model architecture, and effective captures the structure and/or relationships in packet data. </a:t>
            </a:r>
            <a:endParaRPr/>
          </a:p>
        </p:txBody>
      </p:sp>
      <p:sp>
        <p:nvSpPr>
          <p:cNvPr id="374" name="Google Shape;374;g23bdd8b987f_6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3202-EEDC-EC45-8881-CA09E30C66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A10CD1-8063-364A-8BDB-9C0011480E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CBAD26-205D-DC49-A6AD-069764FE9CED}"/>
              </a:ext>
            </a:extLst>
          </p:cNvPr>
          <p:cNvSpPr>
            <a:spLocks noGrp="1"/>
          </p:cNvSpPr>
          <p:nvPr>
            <p:ph type="dt" sz="half" idx="10"/>
          </p:nvPr>
        </p:nvSpPr>
        <p:spPr/>
        <p:txBody>
          <a:bodyPr/>
          <a:lstStyle/>
          <a:p>
            <a:fld id="{96C26739-07DC-AE4B-B8A2-41453BC44132}" type="datetimeFigureOut">
              <a:rPr lang="en-US" smtClean="0"/>
              <a:t>12/2/24</a:t>
            </a:fld>
            <a:endParaRPr lang="en-US"/>
          </a:p>
        </p:txBody>
      </p:sp>
      <p:sp>
        <p:nvSpPr>
          <p:cNvPr id="5" name="Footer Placeholder 4">
            <a:extLst>
              <a:ext uri="{FF2B5EF4-FFF2-40B4-BE49-F238E27FC236}">
                <a16:creationId xmlns:a16="http://schemas.microsoft.com/office/drawing/2014/main" id="{E1D99CCE-E6B8-2246-8491-B57C48AD39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1374D2-DB1A-4D40-AD51-21E32BEC5F4D}"/>
              </a:ext>
            </a:extLst>
          </p:cNvPr>
          <p:cNvSpPr>
            <a:spLocks noGrp="1"/>
          </p:cNvSpPr>
          <p:nvPr>
            <p:ph type="sldNum" sz="quarter" idx="12"/>
          </p:nvPr>
        </p:nvSpPr>
        <p:spPr/>
        <p:txBody>
          <a:bodyPr/>
          <a:lstStyle/>
          <a:p>
            <a:fld id="{BDCFC4FE-359F-BC49-B25B-DFAD454A55BB}" type="slidenum">
              <a:rPr lang="en-US" smtClean="0"/>
              <a:t>‹#›</a:t>
            </a:fld>
            <a:endParaRPr lang="en-US"/>
          </a:p>
        </p:txBody>
      </p:sp>
    </p:spTree>
    <p:extLst>
      <p:ext uri="{BB962C8B-B14F-4D97-AF65-F5344CB8AC3E}">
        <p14:creationId xmlns:p14="http://schemas.microsoft.com/office/powerpoint/2010/main" val="4219019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502D8-6F86-DA46-AF5C-CF6234C764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A1CC0D-D93F-3544-B7D5-3E59D59B2D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9D025-331F-CD46-A096-3E27E5345CFD}"/>
              </a:ext>
            </a:extLst>
          </p:cNvPr>
          <p:cNvSpPr>
            <a:spLocks noGrp="1"/>
          </p:cNvSpPr>
          <p:nvPr>
            <p:ph type="dt" sz="half" idx="10"/>
          </p:nvPr>
        </p:nvSpPr>
        <p:spPr/>
        <p:txBody>
          <a:bodyPr/>
          <a:lstStyle/>
          <a:p>
            <a:fld id="{96C26739-07DC-AE4B-B8A2-41453BC44132}" type="datetimeFigureOut">
              <a:rPr lang="en-US" smtClean="0"/>
              <a:t>12/2/24</a:t>
            </a:fld>
            <a:endParaRPr lang="en-US"/>
          </a:p>
        </p:txBody>
      </p:sp>
      <p:sp>
        <p:nvSpPr>
          <p:cNvPr id="5" name="Footer Placeholder 4">
            <a:extLst>
              <a:ext uri="{FF2B5EF4-FFF2-40B4-BE49-F238E27FC236}">
                <a16:creationId xmlns:a16="http://schemas.microsoft.com/office/drawing/2014/main" id="{DA5E17DA-9D08-8B47-B4CA-B2EA0E39EC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C3D88B-CA53-324E-8657-E0EF9B407139}"/>
              </a:ext>
            </a:extLst>
          </p:cNvPr>
          <p:cNvSpPr>
            <a:spLocks noGrp="1"/>
          </p:cNvSpPr>
          <p:nvPr>
            <p:ph type="sldNum" sz="quarter" idx="12"/>
          </p:nvPr>
        </p:nvSpPr>
        <p:spPr/>
        <p:txBody>
          <a:bodyPr/>
          <a:lstStyle/>
          <a:p>
            <a:fld id="{BDCFC4FE-359F-BC49-B25B-DFAD454A55BB}" type="slidenum">
              <a:rPr lang="en-US" smtClean="0"/>
              <a:t>‹#›</a:t>
            </a:fld>
            <a:endParaRPr lang="en-US"/>
          </a:p>
        </p:txBody>
      </p:sp>
    </p:spTree>
    <p:extLst>
      <p:ext uri="{BB962C8B-B14F-4D97-AF65-F5344CB8AC3E}">
        <p14:creationId xmlns:p14="http://schemas.microsoft.com/office/powerpoint/2010/main" val="3760188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F40572-45CE-9E4C-B3A0-1A88993D60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EB694F-633F-774A-9BA2-FE914E3F5C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28B8B4-2332-624D-83E1-C464FF6CCD60}"/>
              </a:ext>
            </a:extLst>
          </p:cNvPr>
          <p:cNvSpPr>
            <a:spLocks noGrp="1"/>
          </p:cNvSpPr>
          <p:nvPr>
            <p:ph type="dt" sz="half" idx="10"/>
          </p:nvPr>
        </p:nvSpPr>
        <p:spPr/>
        <p:txBody>
          <a:bodyPr/>
          <a:lstStyle/>
          <a:p>
            <a:fld id="{96C26739-07DC-AE4B-B8A2-41453BC44132}" type="datetimeFigureOut">
              <a:rPr lang="en-US" smtClean="0"/>
              <a:t>12/2/24</a:t>
            </a:fld>
            <a:endParaRPr lang="en-US"/>
          </a:p>
        </p:txBody>
      </p:sp>
      <p:sp>
        <p:nvSpPr>
          <p:cNvPr id="5" name="Footer Placeholder 4">
            <a:extLst>
              <a:ext uri="{FF2B5EF4-FFF2-40B4-BE49-F238E27FC236}">
                <a16:creationId xmlns:a16="http://schemas.microsoft.com/office/drawing/2014/main" id="{F313B76A-F982-1C47-BF54-FD7294ADE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583653-F12E-AC49-86F9-28BD8E9BA03F}"/>
              </a:ext>
            </a:extLst>
          </p:cNvPr>
          <p:cNvSpPr>
            <a:spLocks noGrp="1"/>
          </p:cNvSpPr>
          <p:nvPr>
            <p:ph type="sldNum" sz="quarter" idx="12"/>
          </p:nvPr>
        </p:nvSpPr>
        <p:spPr/>
        <p:txBody>
          <a:bodyPr/>
          <a:lstStyle/>
          <a:p>
            <a:fld id="{BDCFC4FE-359F-BC49-B25B-DFAD454A55BB}" type="slidenum">
              <a:rPr lang="en-US" smtClean="0"/>
              <a:t>‹#›</a:t>
            </a:fld>
            <a:endParaRPr lang="en-US"/>
          </a:p>
        </p:txBody>
      </p:sp>
    </p:spTree>
    <p:extLst>
      <p:ext uri="{BB962C8B-B14F-4D97-AF65-F5344CB8AC3E}">
        <p14:creationId xmlns:p14="http://schemas.microsoft.com/office/powerpoint/2010/main" val="3856512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Closing Slide Grey Phoenix">
  <p:cSld name="Closing Slide Grey Phoenix">
    <p:bg>
      <p:bgPr>
        <a:solidFill>
          <a:schemeClr val="lt1"/>
        </a:solidFill>
        <a:effectLst/>
      </p:bgPr>
    </p:bg>
    <p:spTree>
      <p:nvGrpSpPr>
        <p:cNvPr id="1" name="Shape 193"/>
        <p:cNvGrpSpPr/>
        <p:nvPr/>
      </p:nvGrpSpPr>
      <p:grpSpPr>
        <a:xfrm>
          <a:off x="0" y="0"/>
          <a:ext cx="0" cy="0"/>
          <a:chOff x="0" y="0"/>
          <a:chExt cx="0" cy="0"/>
        </a:xfrm>
      </p:grpSpPr>
      <p:grpSp>
        <p:nvGrpSpPr>
          <p:cNvPr id="194" name="Google Shape;194;p47"/>
          <p:cNvGrpSpPr/>
          <p:nvPr/>
        </p:nvGrpSpPr>
        <p:grpSpPr>
          <a:xfrm>
            <a:off x="0" y="6395648"/>
            <a:ext cx="12192000" cy="470918"/>
            <a:chOff x="0" y="6395648"/>
            <a:chExt cx="12192000" cy="470918"/>
          </a:xfrm>
        </p:grpSpPr>
        <p:sp>
          <p:nvSpPr>
            <p:cNvPr id="195" name="Google Shape;195;p47"/>
            <p:cNvSpPr/>
            <p:nvPr/>
          </p:nvSpPr>
          <p:spPr>
            <a:xfrm>
              <a:off x="0" y="6400222"/>
              <a:ext cx="12192000" cy="466344"/>
            </a:xfrm>
            <a:prstGeom prst="rect">
              <a:avLst/>
            </a:prstGeom>
            <a:solidFill>
              <a:srgbClr val="8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a:solidFill>
                  <a:schemeClr val="lt1"/>
                </a:solidFill>
                <a:latin typeface="Helvetica Neue"/>
                <a:ea typeface="Helvetica Neue"/>
                <a:cs typeface="Helvetica Neue"/>
                <a:sym typeface="Helvetica Neue"/>
              </a:endParaRPr>
            </a:p>
          </p:txBody>
        </p:sp>
        <p:cxnSp>
          <p:nvCxnSpPr>
            <p:cNvPr id="196" name="Google Shape;196;p47"/>
            <p:cNvCxnSpPr/>
            <p:nvPr/>
          </p:nvCxnSpPr>
          <p:spPr>
            <a:xfrm>
              <a:off x="0" y="6395648"/>
              <a:ext cx="12192000" cy="0"/>
            </a:xfrm>
            <a:prstGeom prst="straightConnector1">
              <a:avLst/>
            </a:prstGeom>
            <a:noFill/>
            <a:ln w="9525" cap="flat" cmpd="sng">
              <a:solidFill>
                <a:srgbClr val="D6D6CE"/>
              </a:solidFill>
              <a:prstDash val="solid"/>
              <a:miter lim="800000"/>
              <a:headEnd type="none" w="sm" len="sm"/>
              <a:tailEnd type="none" w="sm" len="sm"/>
            </a:ln>
          </p:spPr>
        </p:cxnSp>
      </p:grpSp>
      <p:sp>
        <p:nvSpPr>
          <p:cNvPr id="197" name="Google Shape;197;p47"/>
          <p:cNvSpPr txBox="1">
            <a:spLocks noGrp="1"/>
          </p:cNvSpPr>
          <p:nvPr>
            <p:ph type="body" idx="1"/>
          </p:nvPr>
        </p:nvSpPr>
        <p:spPr>
          <a:xfrm>
            <a:off x="831852" y="2430928"/>
            <a:ext cx="5264149" cy="1991782"/>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SzPts val="1800"/>
              <a:buNone/>
              <a:defRPr sz="1800" b="0" i="0">
                <a:solidFill>
                  <a:srgbClr val="767676"/>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98" name="Google Shape;198;p47"/>
          <p:cNvSpPr txBox="1">
            <a:spLocks noGrp="1"/>
          </p:cNvSpPr>
          <p:nvPr>
            <p:ph type="sldNum" idx="12"/>
          </p:nvPr>
        </p:nvSpPr>
        <p:spPr>
          <a:xfrm>
            <a:off x="8610601" y="6459132"/>
            <a:ext cx="343238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800" b="0" i="0">
                <a:solidFill>
                  <a:schemeClr val="lt1"/>
                </a:solidFill>
                <a:latin typeface="Helvetica Neue"/>
                <a:ea typeface="Helvetica Neue"/>
                <a:cs typeface="Helvetica Neue"/>
                <a:sym typeface="Helvetica Neue"/>
              </a:defRPr>
            </a:lvl1pPr>
            <a:lvl2pPr marL="0" lvl="1" indent="0" algn="r">
              <a:spcBef>
                <a:spcPts val="0"/>
              </a:spcBef>
              <a:buNone/>
              <a:defRPr sz="800" b="0" i="0">
                <a:solidFill>
                  <a:schemeClr val="lt1"/>
                </a:solidFill>
                <a:latin typeface="Helvetica Neue"/>
                <a:ea typeface="Helvetica Neue"/>
                <a:cs typeface="Helvetica Neue"/>
                <a:sym typeface="Helvetica Neue"/>
              </a:defRPr>
            </a:lvl2pPr>
            <a:lvl3pPr marL="0" lvl="2" indent="0" algn="r">
              <a:spcBef>
                <a:spcPts val="0"/>
              </a:spcBef>
              <a:buNone/>
              <a:defRPr sz="800" b="0" i="0">
                <a:solidFill>
                  <a:schemeClr val="lt1"/>
                </a:solidFill>
                <a:latin typeface="Helvetica Neue"/>
                <a:ea typeface="Helvetica Neue"/>
                <a:cs typeface="Helvetica Neue"/>
                <a:sym typeface="Helvetica Neue"/>
              </a:defRPr>
            </a:lvl3pPr>
            <a:lvl4pPr marL="0" lvl="3" indent="0" algn="r">
              <a:spcBef>
                <a:spcPts val="0"/>
              </a:spcBef>
              <a:buNone/>
              <a:defRPr sz="800" b="0" i="0">
                <a:solidFill>
                  <a:schemeClr val="lt1"/>
                </a:solidFill>
                <a:latin typeface="Helvetica Neue"/>
                <a:ea typeface="Helvetica Neue"/>
                <a:cs typeface="Helvetica Neue"/>
                <a:sym typeface="Helvetica Neue"/>
              </a:defRPr>
            </a:lvl4pPr>
            <a:lvl5pPr marL="0" lvl="4" indent="0" algn="r">
              <a:spcBef>
                <a:spcPts val="0"/>
              </a:spcBef>
              <a:buNone/>
              <a:defRPr sz="800" b="0" i="0">
                <a:solidFill>
                  <a:schemeClr val="lt1"/>
                </a:solidFill>
                <a:latin typeface="Helvetica Neue"/>
                <a:ea typeface="Helvetica Neue"/>
                <a:cs typeface="Helvetica Neue"/>
                <a:sym typeface="Helvetica Neue"/>
              </a:defRPr>
            </a:lvl5pPr>
            <a:lvl6pPr marL="0" lvl="5" indent="0" algn="r">
              <a:spcBef>
                <a:spcPts val="0"/>
              </a:spcBef>
              <a:buNone/>
              <a:defRPr sz="800" b="0" i="0">
                <a:solidFill>
                  <a:schemeClr val="lt1"/>
                </a:solidFill>
                <a:latin typeface="Helvetica Neue"/>
                <a:ea typeface="Helvetica Neue"/>
                <a:cs typeface="Helvetica Neue"/>
                <a:sym typeface="Helvetica Neue"/>
              </a:defRPr>
            </a:lvl6pPr>
            <a:lvl7pPr marL="0" lvl="6" indent="0" algn="r">
              <a:spcBef>
                <a:spcPts val="0"/>
              </a:spcBef>
              <a:buNone/>
              <a:defRPr sz="800" b="0" i="0">
                <a:solidFill>
                  <a:schemeClr val="lt1"/>
                </a:solidFill>
                <a:latin typeface="Helvetica Neue"/>
                <a:ea typeface="Helvetica Neue"/>
                <a:cs typeface="Helvetica Neue"/>
                <a:sym typeface="Helvetica Neue"/>
              </a:defRPr>
            </a:lvl7pPr>
            <a:lvl8pPr marL="0" lvl="7" indent="0" algn="r">
              <a:spcBef>
                <a:spcPts val="0"/>
              </a:spcBef>
              <a:buNone/>
              <a:defRPr sz="800" b="0" i="0">
                <a:solidFill>
                  <a:schemeClr val="lt1"/>
                </a:solidFill>
                <a:latin typeface="Helvetica Neue"/>
                <a:ea typeface="Helvetica Neue"/>
                <a:cs typeface="Helvetica Neue"/>
                <a:sym typeface="Helvetica Neue"/>
              </a:defRPr>
            </a:lvl8pPr>
            <a:lvl9pPr marL="0" lvl="8" indent="0" algn="r">
              <a:spcBef>
                <a:spcPts val="0"/>
              </a:spcBef>
              <a:buNone/>
              <a:defRPr sz="800" b="0" i="0">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pic>
        <p:nvPicPr>
          <p:cNvPr id="199" name="Google Shape;199;p47"/>
          <p:cNvPicPr preferRelativeResize="0"/>
          <p:nvPr/>
        </p:nvPicPr>
        <p:blipFill>
          <a:blip r:embed="rId2">
            <a:alphaModFix/>
          </a:blip>
          <a:stretch>
            <a:fillRect/>
          </a:stretch>
        </p:blipFill>
        <p:spPr>
          <a:xfrm>
            <a:off x="838200" y="6395650"/>
            <a:ext cx="2540600" cy="470775"/>
          </a:xfrm>
          <a:prstGeom prst="rect">
            <a:avLst/>
          </a:prstGeom>
          <a:noFill/>
          <a:ln>
            <a:noFill/>
          </a:ln>
        </p:spPr>
      </p:pic>
    </p:spTree>
    <p:extLst>
      <p:ext uri="{BB962C8B-B14F-4D97-AF65-F5344CB8AC3E}">
        <p14:creationId xmlns:p14="http://schemas.microsoft.com/office/powerpoint/2010/main" val="3148846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05461-73ED-BA43-8341-F16DD70C8C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134D43-55A8-6F4E-AD40-62930E9723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2EEFDC-8B87-B04B-A508-9F6E7B3F7199}"/>
              </a:ext>
            </a:extLst>
          </p:cNvPr>
          <p:cNvSpPr>
            <a:spLocks noGrp="1"/>
          </p:cNvSpPr>
          <p:nvPr>
            <p:ph type="dt" sz="half" idx="10"/>
          </p:nvPr>
        </p:nvSpPr>
        <p:spPr/>
        <p:txBody>
          <a:bodyPr/>
          <a:lstStyle/>
          <a:p>
            <a:fld id="{96C26739-07DC-AE4B-B8A2-41453BC44132}" type="datetimeFigureOut">
              <a:rPr lang="en-US" smtClean="0"/>
              <a:t>12/2/24</a:t>
            </a:fld>
            <a:endParaRPr lang="en-US"/>
          </a:p>
        </p:txBody>
      </p:sp>
      <p:sp>
        <p:nvSpPr>
          <p:cNvPr id="5" name="Footer Placeholder 4">
            <a:extLst>
              <a:ext uri="{FF2B5EF4-FFF2-40B4-BE49-F238E27FC236}">
                <a16:creationId xmlns:a16="http://schemas.microsoft.com/office/drawing/2014/main" id="{AB6982D1-F55B-C843-87CB-FE020E8B3F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752BC0-6900-3545-A99D-277DE5D3D1F0}"/>
              </a:ext>
            </a:extLst>
          </p:cNvPr>
          <p:cNvSpPr>
            <a:spLocks noGrp="1"/>
          </p:cNvSpPr>
          <p:nvPr>
            <p:ph type="sldNum" sz="quarter" idx="12"/>
          </p:nvPr>
        </p:nvSpPr>
        <p:spPr/>
        <p:txBody>
          <a:bodyPr/>
          <a:lstStyle/>
          <a:p>
            <a:fld id="{BDCFC4FE-359F-BC49-B25B-DFAD454A55BB}" type="slidenum">
              <a:rPr lang="en-US" smtClean="0"/>
              <a:t>‹#›</a:t>
            </a:fld>
            <a:endParaRPr lang="en-US"/>
          </a:p>
        </p:txBody>
      </p:sp>
    </p:spTree>
    <p:extLst>
      <p:ext uri="{BB962C8B-B14F-4D97-AF65-F5344CB8AC3E}">
        <p14:creationId xmlns:p14="http://schemas.microsoft.com/office/powerpoint/2010/main" val="2900185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5355-6C5C-F946-AF17-68025DBB8B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5A51AB-C332-BC45-AF9E-D54655B1B9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C56BD0-39BD-4243-946B-67FC9839467C}"/>
              </a:ext>
            </a:extLst>
          </p:cNvPr>
          <p:cNvSpPr>
            <a:spLocks noGrp="1"/>
          </p:cNvSpPr>
          <p:nvPr>
            <p:ph type="dt" sz="half" idx="10"/>
          </p:nvPr>
        </p:nvSpPr>
        <p:spPr/>
        <p:txBody>
          <a:bodyPr/>
          <a:lstStyle/>
          <a:p>
            <a:fld id="{96C26739-07DC-AE4B-B8A2-41453BC44132}" type="datetimeFigureOut">
              <a:rPr lang="en-US" smtClean="0"/>
              <a:t>12/2/24</a:t>
            </a:fld>
            <a:endParaRPr lang="en-US"/>
          </a:p>
        </p:txBody>
      </p:sp>
      <p:sp>
        <p:nvSpPr>
          <p:cNvPr id="5" name="Footer Placeholder 4">
            <a:extLst>
              <a:ext uri="{FF2B5EF4-FFF2-40B4-BE49-F238E27FC236}">
                <a16:creationId xmlns:a16="http://schemas.microsoft.com/office/drawing/2014/main" id="{7C303620-361E-2E41-94A2-CD3AD1888B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5EC9A2-CF1E-3548-91CB-31FA28F6611E}"/>
              </a:ext>
            </a:extLst>
          </p:cNvPr>
          <p:cNvSpPr>
            <a:spLocks noGrp="1"/>
          </p:cNvSpPr>
          <p:nvPr>
            <p:ph type="sldNum" sz="quarter" idx="12"/>
          </p:nvPr>
        </p:nvSpPr>
        <p:spPr/>
        <p:txBody>
          <a:bodyPr/>
          <a:lstStyle/>
          <a:p>
            <a:fld id="{BDCFC4FE-359F-BC49-B25B-DFAD454A55BB}" type="slidenum">
              <a:rPr lang="en-US" smtClean="0"/>
              <a:t>‹#›</a:t>
            </a:fld>
            <a:endParaRPr lang="en-US"/>
          </a:p>
        </p:txBody>
      </p:sp>
    </p:spTree>
    <p:extLst>
      <p:ext uri="{BB962C8B-B14F-4D97-AF65-F5344CB8AC3E}">
        <p14:creationId xmlns:p14="http://schemas.microsoft.com/office/powerpoint/2010/main" val="1932972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5FE3-4A09-9942-A64A-658E9416CF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324F28-1CEC-CC49-B71F-3ACEC159CB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FB457B-187E-CD4E-8A87-2B85F8643D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2938E-5D10-CD40-8958-A7F60B8B29DF}"/>
              </a:ext>
            </a:extLst>
          </p:cNvPr>
          <p:cNvSpPr>
            <a:spLocks noGrp="1"/>
          </p:cNvSpPr>
          <p:nvPr>
            <p:ph type="dt" sz="half" idx="10"/>
          </p:nvPr>
        </p:nvSpPr>
        <p:spPr/>
        <p:txBody>
          <a:bodyPr/>
          <a:lstStyle/>
          <a:p>
            <a:fld id="{96C26739-07DC-AE4B-B8A2-41453BC44132}" type="datetimeFigureOut">
              <a:rPr lang="en-US" smtClean="0"/>
              <a:t>12/2/24</a:t>
            </a:fld>
            <a:endParaRPr lang="en-US"/>
          </a:p>
        </p:txBody>
      </p:sp>
      <p:sp>
        <p:nvSpPr>
          <p:cNvPr id="6" name="Footer Placeholder 5">
            <a:extLst>
              <a:ext uri="{FF2B5EF4-FFF2-40B4-BE49-F238E27FC236}">
                <a16:creationId xmlns:a16="http://schemas.microsoft.com/office/drawing/2014/main" id="{8ECF8328-2069-E84B-BA19-B2C935403B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348762-ECCA-4A4F-882F-5AF0011C233A}"/>
              </a:ext>
            </a:extLst>
          </p:cNvPr>
          <p:cNvSpPr>
            <a:spLocks noGrp="1"/>
          </p:cNvSpPr>
          <p:nvPr>
            <p:ph type="sldNum" sz="quarter" idx="12"/>
          </p:nvPr>
        </p:nvSpPr>
        <p:spPr/>
        <p:txBody>
          <a:bodyPr/>
          <a:lstStyle/>
          <a:p>
            <a:fld id="{BDCFC4FE-359F-BC49-B25B-DFAD454A55BB}" type="slidenum">
              <a:rPr lang="en-US" smtClean="0"/>
              <a:t>‹#›</a:t>
            </a:fld>
            <a:endParaRPr lang="en-US"/>
          </a:p>
        </p:txBody>
      </p:sp>
    </p:spTree>
    <p:extLst>
      <p:ext uri="{BB962C8B-B14F-4D97-AF65-F5344CB8AC3E}">
        <p14:creationId xmlns:p14="http://schemas.microsoft.com/office/powerpoint/2010/main" val="879206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D60EB-43B0-094E-B345-D5117EA820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34724D-945B-E544-A95C-D6DF3C7CB0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34623C-BD6B-2F4A-A0DA-AE5AB1174B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3163EF-C6BF-744C-98BF-ED1CD3C4BE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CD64B2-80A3-2148-819A-B8D261273A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7E84BD-6611-3A43-B2AD-098109AD649D}"/>
              </a:ext>
            </a:extLst>
          </p:cNvPr>
          <p:cNvSpPr>
            <a:spLocks noGrp="1"/>
          </p:cNvSpPr>
          <p:nvPr>
            <p:ph type="dt" sz="half" idx="10"/>
          </p:nvPr>
        </p:nvSpPr>
        <p:spPr/>
        <p:txBody>
          <a:bodyPr/>
          <a:lstStyle/>
          <a:p>
            <a:fld id="{96C26739-07DC-AE4B-B8A2-41453BC44132}" type="datetimeFigureOut">
              <a:rPr lang="en-US" smtClean="0"/>
              <a:t>12/2/24</a:t>
            </a:fld>
            <a:endParaRPr lang="en-US"/>
          </a:p>
        </p:txBody>
      </p:sp>
      <p:sp>
        <p:nvSpPr>
          <p:cNvPr id="8" name="Footer Placeholder 7">
            <a:extLst>
              <a:ext uri="{FF2B5EF4-FFF2-40B4-BE49-F238E27FC236}">
                <a16:creationId xmlns:a16="http://schemas.microsoft.com/office/drawing/2014/main" id="{8977393F-37CA-FB48-B047-4C2A12BB39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3FB7FE-0EBC-DB40-A0C1-13C945BEF3FB}"/>
              </a:ext>
            </a:extLst>
          </p:cNvPr>
          <p:cNvSpPr>
            <a:spLocks noGrp="1"/>
          </p:cNvSpPr>
          <p:nvPr>
            <p:ph type="sldNum" sz="quarter" idx="12"/>
          </p:nvPr>
        </p:nvSpPr>
        <p:spPr/>
        <p:txBody>
          <a:bodyPr/>
          <a:lstStyle/>
          <a:p>
            <a:fld id="{BDCFC4FE-359F-BC49-B25B-DFAD454A55BB}" type="slidenum">
              <a:rPr lang="en-US" smtClean="0"/>
              <a:t>‹#›</a:t>
            </a:fld>
            <a:endParaRPr lang="en-US"/>
          </a:p>
        </p:txBody>
      </p:sp>
    </p:spTree>
    <p:extLst>
      <p:ext uri="{BB962C8B-B14F-4D97-AF65-F5344CB8AC3E}">
        <p14:creationId xmlns:p14="http://schemas.microsoft.com/office/powerpoint/2010/main" val="1682961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AC9A-E927-4349-97C9-259BB95CA0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BFFA61-FB37-734C-B547-55878E10525D}"/>
              </a:ext>
            </a:extLst>
          </p:cNvPr>
          <p:cNvSpPr>
            <a:spLocks noGrp="1"/>
          </p:cNvSpPr>
          <p:nvPr>
            <p:ph type="dt" sz="half" idx="10"/>
          </p:nvPr>
        </p:nvSpPr>
        <p:spPr/>
        <p:txBody>
          <a:bodyPr/>
          <a:lstStyle/>
          <a:p>
            <a:fld id="{96C26739-07DC-AE4B-B8A2-41453BC44132}" type="datetimeFigureOut">
              <a:rPr lang="en-US" smtClean="0"/>
              <a:t>12/2/24</a:t>
            </a:fld>
            <a:endParaRPr lang="en-US"/>
          </a:p>
        </p:txBody>
      </p:sp>
      <p:sp>
        <p:nvSpPr>
          <p:cNvPr id="4" name="Footer Placeholder 3">
            <a:extLst>
              <a:ext uri="{FF2B5EF4-FFF2-40B4-BE49-F238E27FC236}">
                <a16:creationId xmlns:a16="http://schemas.microsoft.com/office/drawing/2014/main" id="{29C615AC-1C26-824E-B896-52B2468D0C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D64FF1-395A-3146-925C-41EB31771C17}"/>
              </a:ext>
            </a:extLst>
          </p:cNvPr>
          <p:cNvSpPr>
            <a:spLocks noGrp="1"/>
          </p:cNvSpPr>
          <p:nvPr>
            <p:ph type="sldNum" sz="quarter" idx="12"/>
          </p:nvPr>
        </p:nvSpPr>
        <p:spPr/>
        <p:txBody>
          <a:bodyPr/>
          <a:lstStyle/>
          <a:p>
            <a:fld id="{BDCFC4FE-359F-BC49-B25B-DFAD454A55BB}" type="slidenum">
              <a:rPr lang="en-US" smtClean="0"/>
              <a:t>‹#›</a:t>
            </a:fld>
            <a:endParaRPr lang="en-US"/>
          </a:p>
        </p:txBody>
      </p:sp>
    </p:spTree>
    <p:extLst>
      <p:ext uri="{BB962C8B-B14F-4D97-AF65-F5344CB8AC3E}">
        <p14:creationId xmlns:p14="http://schemas.microsoft.com/office/powerpoint/2010/main" val="4253101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02CEF-AD3C-7E44-8C12-C2C27D86648A}"/>
              </a:ext>
            </a:extLst>
          </p:cNvPr>
          <p:cNvSpPr>
            <a:spLocks noGrp="1"/>
          </p:cNvSpPr>
          <p:nvPr>
            <p:ph type="dt" sz="half" idx="10"/>
          </p:nvPr>
        </p:nvSpPr>
        <p:spPr/>
        <p:txBody>
          <a:bodyPr/>
          <a:lstStyle/>
          <a:p>
            <a:fld id="{96C26739-07DC-AE4B-B8A2-41453BC44132}" type="datetimeFigureOut">
              <a:rPr lang="en-US" smtClean="0"/>
              <a:t>12/2/24</a:t>
            </a:fld>
            <a:endParaRPr lang="en-US"/>
          </a:p>
        </p:txBody>
      </p:sp>
      <p:sp>
        <p:nvSpPr>
          <p:cNvPr id="3" name="Footer Placeholder 2">
            <a:extLst>
              <a:ext uri="{FF2B5EF4-FFF2-40B4-BE49-F238E27FC236}">
                <a16:creationId xmlns:a16="http://schemas.microsoft.com/office/drawing/2014/main" id="{A9D4EC3F-2E22-9143-B316-755CB1193A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FAAFF6-1236-8349-9368-CDB003F954C1}"/>
              </a:ext>
            </a:extLst>
          </p:cNvPr>
          <p:cNvSpPr>
            <a:spLocks noGrp="1"/>
          </p:cNvSpPr>
          <p:nvPr>
            <p:ph type="sldNum" sz="quarter" idx="12"/>
          </p:nvPr>
        </p:nvSpPr>
        <p:spPr/>
        <p:txBody>
          <a:bodyPr/>
          <a:lstStyle/>
          <a:p>
            <a:fld id="{BDCFC4FE-359F-BC49-B25B-DFAD454A55BB}" type="slidenum">
              <a:rPr lang="en-US" smtClean="0"/>
              <a:t>‹#›</a:t>
            </a:fld>
            <a:endParaRPr lang="en-US"/>
          </a:p>
        </p:txBody>
      </p:sp>
    </p:spTree>
    <p:extLst>
      <p:ext uri="{BB962C8B-B14F-4D97-AF65-F5344CB8AC3E}">
        <p14:creationId xmlns:p14="http://schemas.microsoft.com/office/powerpoint/2010/main" val="2665225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9A6B-AF8A-F243-9B58-C8F131A1BC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5CAF54-5CF5-C84F-B0CD-88160A3021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5B7D53-1A10-DE4B-A7E4-E1CDADFCBD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B41E5D-4FC7-0A40-8BB8-472F49A2AB15}"/>
              </a:ext>
            </a:extLst>
          </p:cNvPr>
          <p:cNvSpPr>
            <a:spLocks noGrp="1"/>
          </p:cNvSpPr>
          <p:nvPr>
            <p:ph type="dt" sz="half" idx="10"/>
          </p:nvPr>
        </p:nvSpPr>
        <p:spPr/>
        <p:txBody>
          <a:bodyPr/>
          <a:lstStyle/>
          <a:p>
            <a:fld id="{96C26739-07DC-AE4B-B8A2-41453BC44132}" type="datetimeFigureOut">
              <a:rPr lang="en-US" smtClean="0"/>
              <a:t>12/2/24</a:t>
            </a:fld>
            <a:endParaRPr lang="en-US"/>
          </a:p>
        </p:txBody>
      </p:sp>
      <p:sp>
        <p:nvSpPr>
          <p:cNvPr id="6" name="Footer Placeholder 5">
            <a:extLst>
              <a:ext uri="{FF2B5EF4-FFF2-40B4-BE49-F238E27FC236}">
                <a16:creationId xmlns:a16="http://schemas.microsoft.com/office/drawing/2014/main" id="{5CD798BC-7C23-104C-B49C-7209970035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E47C70-406E-6946-9346-2D6901FD7C87}"/>
              </a:ext>
            </a:extLst>
          </p:cNvPr>
          <p:cNvSpPr>
            <a:spLocks noGrp="1"/>
          </p:cNvSpPr>
          <p:nvPr>
            <p:ph type="sldNum" sz="quarter" idx="12"/>
          </p:nvPr>
        </p:nvSpPr>
        <p:spPr/>
        <p:txBody>
          <a:bodyPr/>
          <a:lstStyle/>
          <a:p>
            <a:fld id="{BDCFC4FE-359F-BC49-B25B-DFAD454A55BB}" type="slidenum">
              <a:rPr lang="en-US" smtClean="0"/>
              <a:t>‹#›</a:t>
            </a:fld>
            <a:endParaRPr lang="en-US"/>
          </a:p>
        </p:txBody>
      </p:sp>
    </p:spTree>
    <p:extLst>
      <p:ext uri="{BB962C8B-B14F-4D97-AF65-F5344CB8AC3E}">
        <p14:creationId xmlns:p14="http://schemas.microsoft.com/office/powerpoint/2010/main" val="367307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95A6-082A-2F47-89FA-D24D2CFC5D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DF3432-C7D4-644C-9FBB-1B2350DCEE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1E89D9-2148-2B4B-990F-416FE323C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504CA-CFF7-EC42-A510-3AEAE81624B0}"/>
              </a:ext>
            </a:extLst>
          </p:cNvPr>
          <p:cNvSpPr>
            <a:spLocks noGrp="1"/>
          </p:cNvSpPr>
          <p:nvPr>
            <p:ph type="dt" sz="half" idx="10"/>
          </p:nvPr>
        </p:nvSpPr>
        <p:spPr/>
        <p:txBody>
          <a:bodyPr/>
          <a:lstStyle/>
          <a:p>
            <a:fld id="{96C26739-07DC-AE4B-B8A2-41453BC44132}" type="datetimeFigureOut">
              <a:rPr lang="en-US" smtClean="0"/>
              <a:t>12/2/24</a:t>
            </a:fld>
            <a:endParaRPr lang="en-US"/>
          </a:p>
        </p:txBody>
      </p:sp>
      <p:sp>
        <p:nvSpPr>
          <p:cNvPr id="6" name="Footer Placeholder 5">
            <a:extLst>
              <a:ext uri="{FF2B5EF4-FFF2-40B4-BE49-F238E27FC236}">
                <a16:creationId xmlns:a16="http://schemas.microsoft.com/office/drawing/2014/main" id="{D670E230-90DA-5E4E-B022-ABE1AB7118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CA87DF-6E76-464F-9311-E629608579C7}"/>
              </a:ext>
            </a:extLst>
          </p:cNvPr>
          <p:cNvSpPr>
            <a:spLocks noGrp="1"/>
          </p:cNvSpPr>
          <p:nvPr>
            <p:ph type="sldNum" sz="quarter" idx="12"/>
          </p:nvPr>
        </p:nvSpPr>
        <p:spPr/>
        <p:txBody>
          <a:bodyPr/>
          <a:lstStyle/>
          <a:p>
            <a:fld id="{BDCFC4FE-359F-BC49-B25B-DFAD454A55BB}" type="slidenum">
              <a:rPr lang="en-US" smtClean="0"/>
              <a:t>‹#›</a:t>
            </a:fld>
            <a:endParaRPr lang="en-US"/>
          </a:p>
        </p:txBody>
      </p:sp>
    </p:spTree>
    <p:extLst>
      <p:ext uri="{BB962C8B-B14F-4D97-AF65-F5344CB8AC3E}">
        <p14:creationId xmlns:p14="http://schemas.microsoft.com/office/powerpoint/2010/main" val="385128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DAB878-8B8D-DF4C-B327-150DE90DDD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EECE69-575C-A84A-9405-93CA1527AC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10580F-9A8E-DA49-AEB2-5071F5272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26739-07DC-AE4B-B8A2-41453BC44132}" type="datetimeFigureOut">
              <a:rPr lang="en-US" smtClean="0"/>
              <a:t>12/2/24</a:t>
            </a:fld>
            <a:endParaRPr lang="en-US"/>
          </a:p>
        </p:txBody>
      </p:sp>
      <p:sp>
        <p:nvSpPr>
          <p:cNvPr id="5" name="Footer Placeholder 4">
            <a:extLst>
              <a:ext uri="{FF2B5EF4-FFF2-40B4-BE49-F238E27FC236}">
                <a16:creationId xmlns:a16="http://schemas.microsoft.com/office/drawing/2014/main" id="{4A4EE235-63A0-284C-B63F-4A428CE721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B37E40-250C-3C45-A9FA-BC5FE7B3BB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FC4FE-359F-BC49-B25B-DFAD454A55BB}" type="slidenum">
              <a:rPr lang="en-US" smtClean="0"/>
              <a:t>‹#›</a:t>
            </a:fld>
            <a:endParaRPr lang="en-US"/>
          </a:p>
        </p:txBody>
      </p:sp>
    </p:spTree>
    <p:extLst>
      <p:ext uri="{BB962C8B-B14F-4D97-AF65-F5344CB8AC3E}">
        <p14:creationId xmlns:p14="http://schemas.microsoft.com/office/powerpoint/2010/main" val="2828212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F710B-9BFD-AD4E-8A62-A7500E20A781}"/>
              </a:ext>
            </a:extLst>
          </p:cNvPr>
          <p:cNvSpPr>
            <a:spLocks noGrp="1"/>
          </p:cNvSpPr>
          <p:nvPr>
            <p:ph type="ctrTitle"/>
          </p:nvPr>
        </p:nvSpPr>
        <p:spPr/>
        <p:txBody>
          <a:bodyPr/>
          <a:lstStyle/>
          <a:p>
            <a:r>
              <a:rPr lang="en-US" dirty="0"/>
              <a:t>Machine Learning for Computer Systems</a:t>
            </a:r>
          </a:p>
        </p:txBody>
      </p:sp>
      <p:sp>
        <p:nvSpPr>
          <p:cNvPr id="3" name="Subtitle 2">
            <a:extLst>
              <a:ext uri="{FF2B5EF4-FFF2-40B4-BE49-F238E27FC236}">
                <a16:creationId xmlns:a16="http://schemas.microsoft.com/office/drawing/2014/main" id="{45C15F90-D55C-CC43-8C63-FDA27F7FBDCC}"/>
              </a:ext>
            </a:extLst>
          </p:cNvPr>
          <p:cNvSpPr>
            <a:spLocks noGrp="1"/>
          </p:cNvSpPr>
          <p:nvPr>
            <p:ph type="subTitle" idx="1"/>
          </p:nvPr>
        </p:nvSpPr>
        <p:spPr/>
        <p:txBody>
          <a:bodyPr/>
          <a:lstStyle/>
          <a:p>
            <a:r>
              <a:rPr lang="en-US" dirty="0"/>
              <a:t>Nick Feamster</a:t>
            </a:r>
            <a:br>
              <a:rPr lang="en-US" dirty="0"/>
            </a:br>
            <a:r>
              <a:rPr lang="en-US" dirty="0"/>
              <a:t>University of Chicago</a:t>
            </a:r>
          </a:p>
        </p:txBody>
      </p:sp>
    </p:spTree>
    <p:extLst>
      <p:ext uri="{BB962C8B-B14F-4D97-AF65-F5344CB8AC3E}">
        <p14:creationId xmlns:p14="http://schemas.microsoft.com/office/powerpoint/2010/main" val="1595867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3bdd8b987f_6_11"/>
          <p:cNvSpPr txBox="1">
            <a:spLocks noGrp="1"/>
          </p:cNvSpPr>
          <p:nvPr>
            <p:ph type="title"/>
          </p:nvPr>
        </p:nvSpPr>
        <p:spPr>
          <a:xfrm>
            <a:off x="839788" y="3"/>
            <a:ext cx="10515600" cy="13257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Transformer-based Models and Network Data</a:t>
            </a:r>
            <a:endParaRPr/>
          </a:p>
        </p:txBody>
      </p:sp>
      <p:sp>
        <p:nvSpPr>
          <p:cNvPr id="377" name="Google Shape;377;g23bdd8b987f_6_11"/>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378" name="Google Shape;378;g23bdd8b987f_6_11"/>
          <p:cNvPicPr preferRelativeResize="0"/>
          <p:nvPr/>
        </p:nvPicPr>
        <p:blipFill rotWithShape="1">
          <a:blip r:embed="rId3">
            <a:alphaModFix/>
          </a:blip>
          <a:srcRect l="941"/>
          <a:stretch/>
        </p:blipFill>
        <p:spPr>
          <a:xfrm>
            <a:off x="6939225" y="1764925"/>
            <a:ext cx="4416174" cy="2747250"/>
          </a:xfrm>
          <a:prstGeom prst="rect">
            <a:avLst/>
          </a:prstGeom>
          <a:noFill/>
          <a:ln w="9525" cap="flat" cmpd="sng">
            <a:solidFill>
              <a:srgbClr val="595959"/>
            </a:solidFill>
            <a:prstDash val="solid"/>
            <a:round/>
            <a:headEnd type="none" w="sm" len="sm"/>
            <a:tailEnd type="none" w="sm" len="sm"/>
          </a:ln>
        </p:spPr>
      </p:pic>
      <p:pic>
        <p:nvPicPr>
          <p:cNvPr id="379" name="Google Shape;379;g23bdd8b987f_6_11"/>
          <p:cNvPicPr preferRelativeResize="0"/>
          <p:nvPr/>
        </p:nvPicPr>
        <p:blipFill>
          <a:blip r:embed="rId4">
            <a:alphaModFix/>
          </a:blip>
          <a:stretch>
            <a:fillRect/>
          </a:stretch>
        </p:blipFill>
        <p:spPr>
          <a:xfrm>
            <a:off x="839800" y="1764925"/>
            <a:ext cx="4416175" cy="2747250"/>
          </a:xfrm>
          <a:prstGeom prst="rect">
            <a:avLst/>
          </a:prstGeom>
          <a:noFill/>
          <a:ln w="9525" cap="flat" cmpd="sng">
            <a:solidFill>
              <a:srgbClr val="595959"/>
            </a:solidFill>
            <a:prstDash val="solid"/>
            <a:round/>
            <a:headEnd type="none" w="sm" len="sm"/>
            <a:tailEnd type="none" w="sm" len="sm"/>
          </a:ln>
        </p:spPr>
      </p:pic>
      <p:grpSp>
        <p:nvGrpSpPr>
          <p:cNvPr id="380" name="Google Shape;380;g23bdd8b987f_6_11"/>
          <p:cNvGrpSpPr/>
          <p:nvPr/>
        </p:nvGrpSpPr>
        <p:grpSpPr>
          <a:xfrm>
            <a:off x="5035625" y="4951400"/>
            <a:ext cx="2120750" cy="1140501"/>
            <a:chOff x="5527350" y="5143500"/>
            <a:chExt cx="2120750" cy="1140501"/>
          </a:xfrm>
        </p:grpSpPr>
        <p:pic>
          <p:nvPicPr>
            <p:cNvPr id="381" name="Google Shape;381;g23bdd8b987f_6_11"/>
            <p:cNvPicPr preferRelativeResize="0"/>
            <p:nvPr/>
          </p:nvPicPr>
          <p:blipFill>
            <a:blip r:embed="rId5">
              <a:alphaModFix/>
            </a:blip>
            <a:stretch>
              <a:fillRect/>
            </a:stretch>
          </p:blipFill>
          <p:spPr>
            <a:xfrm>
              <a:off x="6057900" y="5364375"/>
              <a:ext cx="1590200" cy="919625"/>
            </a:xfrm>
            <a:prstGeom prst="rect">
              <a:avLst/>
            </a:prstGeom>
            <a:noFill/>
            <a:ln>
              <a:noFill/>
            </a:ln>
          </p:spPr>
        </p:pic>
        <p:pic>
          <p:nvPicPr>
            <p:cNvPr id="382" name="Google Shape;382;g23bdd8b987f_6_11"/>
            <p:cNvPicPr preferRelativeResize="0"/>
            <p:nvPr/>
          </p:nvPicPr>
          <p:blipFill>
            <a:blip r:embed="rId6">
              <a:alphaModFix/>
            </a:blip>
            <a:stretch>
              <a:fillRect/>
            </a:stretch>
          </p:blipFill>
          <p:spPr>
            <a:xfrm>
              <a:off x="5527350" y="5143500"/>
              <a:ext cx="1140500" cy="1140500"/>
            </a:xfrm>
            <a:prstGeom prst="rect">
              <a:avLst/>
            </a:prstGeom>
            <a:noFill/>
            <a:ln>
              <a:noFill/>
            </a:ln>
          </p:spPr>
        </p:pic>
      </p:grpSp>
      <p:sp>
        <p:nvSpPr>
          <p:cNvPr id="383" name="Google Shape;383;g23bdd8b987f_6_11"/>
          <p:cNvSpPr txBox="1"/>
          <p:nvPr/>
        </p:nvSpPr>
        <p:spPr>
          <a:xfrm>
            <a:off x="9138900" y="6464675"/>
            <a:ext cx="2214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solidFill>
                  <a:schemeClr val="lt1"/>
                </a:solidFill>
                <a:latin typeface="Helvetica Neue"/>
                <a:ea typeface="Helvetica Neue"/>
                <a:cs typeface="Helvetica Neue"/>
                <a:sym typeface="Helvetica Neue"/>
              </a:rPr>
              <a:t>References  [14, 15]</a:t>
            </a:r>
            <a:endParaRPr sz="1100">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298f48ed882_0_1"/>
          <p:cNvSpPr txBox="1">
            <a:spLocks noGrp="1"/>
          </p:cNvSpPr>
          <p:nvPr>
            <p:ph type="title"/>
          </p:nvPr>
        </p:nvSpPr>
        <p:spPr>
          <a:xfrm>
            <a:off x="839788" y="3"/>
            <a:ext cx="10515600" cy="13257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Transformer-based Models and Network Data</a:t>
            </a:r>
            <a:endParaRPr/>
          </a:p>
        </p:txBody>
      </p:sp>
      <p:sp>
        <p:nvSpPr>
          <p:cNvPr id="389" name="Google Shape;389;g298f48ed882_0_1"/>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390" name="Google Shape;390;g298f48ed882_0_1"/>
          <p:cNvGrpSpPr/>
          <p:nvPr/>
        </p:nvGrpSpPr>
        <p:grpSpPr>
          <a:xfrm>
            <a:off x="5035625" y="4951400"/>
            <a:ext cx="2120750" cy="1140501"/>
            <a:chOff x="5527350" y="5143500"/>
            <a:chExt cx="2120750" cy="1140501"/>
          </a:xfrm>
        </p:grpSpPr>
        <p:pic>
          <p:nvPicPr>
            <p:cNvPr id="391" name="Google Shape;391;g298f48ed882_0_1"/>
            <p:cNvPicPr preferRelativeResize="0"/>
            <p:nvPr/>
          </p:nvPicPr>
          <p:blipFill>
            <a:blip r:embed="rId3">
              <a:alphaModFix/>
            </a:blip>
            <a:stretch>
              <a:fillRect/>
            </a:stretch>
          </p:blipFill>
          <p:spPr>
            <a:xfrm>
              <a:off x="6057900" y="5364375"/>
              <a:ext cx="1590200" cy="919625"/>
            </a:xfrm>
            <a:prstGeom prst="rect">
              <a:avLst/>
            </a:prstGeom>
            <a:noFill/>
            <a:ln>
              <a:noFill/>
            </a:ln>
          </p:spPr>
        </p:pic>
        <p:pic>
          <p:nvPicPr>
            <p:cNvPr id="392" name="Google Shape;392;g298f48ed882_0_1"/>
            <p:cNvPicPr preferRelativeResize="0"/>
            <p:nvPr/>
          </p:nvPicPr>
          <p:blipFill>
            <a:blip r:embed="rId4">
              <a:alphaModFix/>
            </a:blip>
            <a:stretch>
              <a:fillRect/>
            </a:stretch>
          </p:blipFill>
          <p:spPr>
            <a:xfrm>
              <a:off x="5527350" y="5143500"/>
              <a:ext cx="1140500" cy="1140500"/>
            </a:xfrm>
            <a:prstGeom prst="rect">
              <a:avLst/>
            </a:prstGeom>
            <a:noFill/>
            <a:ln>
              <a:noFill/>
            </a:ln>
          </p:spPr>
        </p:pic>
      </p:grpSp>
      <p:sp>
        <p:nvSpPr>
          <p:cNvPr id="393" name="Google Shape;393;g298f48ed882_0_1"/>
          <p:cNvSpPr txBox="1"/>
          <p:nvPr/>
        </p:nvSpPr>
        <p:spPr>
          <a:xfrm>
            <a:off x="839800" y="1447800"/>
            <a:ext cx="10713900" cy="338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2400">
              <a:solidFill>
                <a:srgbClr val="767676"/>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200">
              <a:solidFill>
                <a:srgbClr val="767676"/>
              </a:solidFill>
              <a:latin typeface="Helvetica Neue"/>
              <a:ea typeface="Helvetica Neue"/>
              <a:cs typeface="Helvetica Neue"/>
              <a:sym typeface="Helvetica Neue"/>
            </a:endParaRPr>
          </a:p>
          <a:p>
            <a:pPr marL="457200" lvl="0" indent="-368300" algn="l" rtl="0">
              <a:lnSpc>
                <a:spcPct val="115000"/>
              </a:lnSpc>
              <a:spcBef>
                <a:spcPts val="0"/>
              </a:spcBef>
              <a:spcAft>
                <a:spcPts val="0"/>
              </a:spcAft>
              <a:buClr>
                <a:schemeClr val="dk1"/>
              </a:buClr>
              <a:buSzPts val="2200"/>
              <a:buFont typeface="Helvetica Neue"/>
              <a:buChar char="●"/>
            </a:pPr>
            <a:r>
              <a:rPr lang="en-US" sz="2200">
                <a:solidFill>
                  <a:schemeClr val="dk1"/>
                </a:solidFill>
                <a:latin typeface="Helvetica Neue"/>
                <a:ea typeface="Helvetica Neue"/>
                <a:cs typeface="Helvetica Neue"/>
                <a:sym typeface="Helvetica Neue"/>
              </a:rPr>
              <a:t>Sequences of values of a single header field for some protocol</a:t>
            </a:r>
            <a:r>
              <a:rPr lang="en-US" sz="2200" baseline="30000">
                <a:solidFill>
                  <a:schemeClr val="dk1"/>
                </a:solidFill>
                <a:latin typeface="Helvetica Neue"/>
                <a:ea typeface="Helvetica Neue"/>
                <a:cs typeface="Helvetica Neue"/>
                <a:sym typeface="Helvetica Neue"/>
              </a:rPr>
              <a:t>[20]</a:t>
            </a:r>
            <a:endParaRPr sz="2200" baseline="300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200">
              <a:solidFill>
                <a:schemeClr val="dk1"/>
              </a:solidFill>
              <a:latin typeface="Helvetica Neue"/>
              <a:ea typeface="Helvetica Neue"/>
              <a:cs typeface="Helvetica Neue"/>
              <a:sym typeface="Helvetica Neue"/>
            </a:endParaRPr>
          </a:p>
          <a:p>
            <a:pPr marL="457200" lvl="0" indent="-368300" algn="l" rtl="0">
              <a:lnSpc>
                <a:spcPct val="115000"/>
              </a:lnSpc>
              <a:spcBef>
                <a:spcPts val="0"/>
              </a:spcBef>
              <a:spcAft>
                <a:spcPts val="0"/>
              </a:spcAft>
              <a:buClr>
                <a:schemeClr val="dk1"/>
              </a:buClr>
              <a:buSzPts val="2200"/>
              <a:buFont typeface="Helvetica Neue"/>
              <a:buChar char="●"/>
            </a:pPr>
            <a:r>
              <a:rPr lang="en-US" sz="2200">
                <a:solidFill>
                  <a:schemeClr val="dk1"/>
                </a:solidFill>
                <a:latin typeface="Helvetica Neue"/>
                <a:ea typeface="Helvetica Neue"/>
                <a:cs typeface="Helvetica Neue"/>
                <a:sym typeface="Helvetica Neue"/>
              </a:rPr>
              <a:t>Sequences of high level flow based features for a session</a:t>
            </a:r>
            <a:r>
              <a:rPr lang="en-US" sz="2200" baseline="30000">
                <a:solidFill>
                  <a:schemeClr val="dk1"/>
                </a:solidFill>
                <a:latin typeface="Helvetica Neue"/>
                <a:ea typeface="Helvetica Neue"/>
                <a:cs typeface="Helvetica Neue"/>
                <a:sym typeface="Helvetica Neue"/>
              </a:rPr>
              <a:t>[21]</a:t>
            </a:r>
            <a:endParaRPr sz="2200" baseline="30000">
              <a:solidFill>
                <a:schemeClr val="dk1"/>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sz="1200">
              <a:solidFill>
                <a:schemeClr val="dk1"/>
              </a:solidFill>
              <a:latin typeface="Helvetica Neue"/>
              <a:ea typeface="Helvetica Neue"/>
              <a:cs typeface="Helvetica Neue"/>
              <a:sym typeface="Helvetica Neue"/>
            </a:endParaRPr>
          </a:p>
          <a:p>
            <a:pPr marL="457200" lvl="0" indent="-368300" algn="l" rtl="0">
              <a:lnSpc>
                <a:spcPct val="115000"/>
              </a:lnSpc>
              <a:spcBef>
                <a:spcPts val="0"/>
              </a:spcBef>
              <a:spcAft>
                <a:spcPts val="0"/>
              </a:spcAft>
              <a:buClr>
                <a:schemeClr val="dk1"/>
              </a:buClr>
              <a:buSzPts val="2200"/>
              <a:buFont typeface="Helvetica Neue"/>
              <a:buChar char="●"/>
            </a:pPr>
            <a:r>
              <a:rPr lang="en-US" sz="2200">
                <a:solidFill>
                  <a:schemeClr val="dk1"/>
                </a:solidFill>
                <a:latin typeface="Helvetica Neue"/>
                <a:ea typeface="Helvetica Neue"/>
                <a:cs typeface="Helvetica Neue"/>
                <a:sym typeface="Helvetica Neue"/>
              </a:rPr>
              <a:t>Bigram strings created from byte pairs in flows</a:t>
            </a:r>
            <a:r>
              <a:rPr lang="en-US" sz="2200" baseline="30000">
                <a:solidFill>
                  <a:schemeClr val="dk1"/>
                </a:solidFill>
                <a:latin typeface="Helvetica Neue"/>
                <a:ea typeface="Helvetica Neue"/>
                <a:cs typeface="Helvetica Neue"/>
                <a:sym typeface="Helvetica Neue"/>
              </a:rPr>
              <a:t>[22]</a:t>
            </a:r>
            <a:endParaRPr sz="2200" baseline="300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200">
              <a:solidFill>
                <a:schemeClr val="dk1"/>
              </a:solidFill>
              <a:latin typeface="Helvetica Neue"/>
              <a:ea typeface="Helvetica Neue"/>
              <a:cs typeface="Helvetica Neue"/>
              <a:sym typeface="Helvetica Neue"/>
            </a:endParaRPr>
          </a:p>
          <a:p>
            <a:pPr marL="457200" lvl="0" indent="-368300" algn="l" rtl="0">
              <a:lnSpc>
                <a:spcPct val="115000"/>
              </a:lnSpc>
              <a:spcBef>
                <a:spcPts val="0"/>
              </a:spcBef>
              <a:spcAft>
                <a:spcPts val="0"/>
              </a:spcAft>
              <a:buClr>
                <a:schemeClr val="dk1"/>
              </a:buClr>
              <a:buSzPts val="2200"/>
              <a:buFont typeface="Helvetica Neue"/>
              <a:buChar char="●"/>
            </a:pPr>
            <a:r>
              <a:rPr lang="en-US" sz="2200">
                <a:solidFill>
                  <a:schemeClr val="dk1"/>
                </a:solidFill>
                <a:latin typeface="Helvetica Neue"/>
                <a:ea typeface="Helvetica Neue"/>
                <a:cs typeface="Helvetica Neue"/>
                <a:sym typeface="Helvetica Neue"/>
              </a:rPr>
              <a:t>Naive adaptive approach: mapped string representations of header data </a:t>
            </a:r>
            <a:endParaRPr sz="22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2400">
              <a:solidFill>
                <a:srgbClr val="767676"/>
              </a:solidFill>
              <a:latin typeface="Helvetica Neue"/>
              <a:ea typeface="Helvetica Neue"/>
              <a:cs typeface="Helvetica Neue"/>
              <a:sym typeface="Helvetica Neue"/>
            </a:endParaRPr>
          </a:p>
        </p:txBody>
      </p:sp>
      <p:sp>
        <p:nvSpPr>
          <p:cNvPr id="394" name="Google Shape;394;g298f48ed882_0_1"/>
          <p:cNvSpPr/>
          <p:nvPr/>
        </p:nvSpPr>
        <p:spPr>
          <a:xfrm>
            <a:off x="1321425" y="3890950"/>
            <a:ext cx="9127500" cy="466800"/>
          </a:xfrm>
          <a:prstGeom prst="roundRect">
            <a:avLst>
              <a:gd name="adj" fmla="val 16667"/>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
        <p:nvSpPr>
          <p:cNvPr id="395" name="Google Shape;395;g298f48ed882_0_1"/>
          <p:cNvSpPr txBox="1"/>
          <p:nvPr/>
        </p:nvSpPr>
        <p:spPr>
          <a:xfrm>
            <a:off x="838200" y="1524000"/>
            <a:ext cx="9610800" cy="55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a:solidFill>
                  <a:srgbClr val="767676"/>
                </a:solidFill>
                <a:latin typeface="Helvetica Neue"/>
                <a:ea typeface="Helvetica Neue"/>
                <a:cs typeface="Helvetica Neue"/>
                <a:sym typeface="Helvetica Neue"/>
              </a:rPr>
              <a:t>Network Data Representations – Prior Work</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23c11b1e228_0_7"/>
          <p:cNvSpPr/>
          <p:nvPr/>
        </p:nvSpPr>
        <p:spPr>
          <a:xfrm>
            <a:off x="8629650" y="1475350"/>
            <a:ext cx="3432300" cy="256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700" i="1">
                <a:solidFill>
                  <a:schemeClr val="dk1"/>
                </a:solidFill>
                <a:latin typeface="Helvetica Neue"/>
                <a:ea typeface="Helvetica Neue"/>
                <a:cs typeface="Helvetica Neue"/>
                <a:sym typeface="Helvetica Neue"/>
              </a:rPr>
              <a:t>q</a:t>
            </a:r>
            <a:r>
              <a:rPr lang="en-US" sz="1700">
                <a:solidFill>
                  <a:schemeClr val="dk1"/>
                </a:solidFill>
                <a:latin typeface="Helvetica Neue"/>
                <a:ea typeface="Helvetica Neue"/>
                <a:cs typeface="Helvetica Neue"/>
                <a:sym typeface="Helvetica Neue"/>
              </a:rPr>
              <a:t> := feature vector for element being paid “attention” to</a:t>
            </a:r>
            <a:endParaRPr sz="17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7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US" sz="1700" i="1">
                <a:solidFill>
                  <a:schemeClr val="dk1"/>
                </a:solidFill>
                <a:latin typeface="Helvetica Neue"/>
                <a:ea typeface="Helvetica Neue"/>
                <a:cs typeface="Helvetica Neue"/>
                <a:sym typeface="Helvetica Neue"/>
              </a:rPr>
              <a:t>K</a:t>
            </a:r>
            <a:r>
              <a:rPr lang="en-US" sz="1700">
                <a:solidFill>
                  <a:schemeClr val="dk1"/>
                </a:solidFill>
                <a:latin typeface="Helvetica Neue"/>
                <a:ea typeface="Helvetica Neue"/>
                <a:cs typeface="Helvetica Neue"/>
                <a:sym typeface="Helvetica Neue"/>
              </a:rPr>
              <a:t> := feature vector for what the element is “offering”</a:t>
            </a:r>
            <a:endParaRPr sz="17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7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US" sz="1700" i="1">
                <a:solidFill>
                  <a:schemeClr val="dk1"/>
                </a:solidFill>
                <a:latin typeface="Helvetica Neue"/>
                <a:ea typeface="Helvetica Neue"/>
                <a:cs typeface="Helvetica Neue"/>
                <a:sym typeface="Helvetica Neue"/>
              </a:rPr>
              <a:t>V</a:t>
            </a:r>
            <a:r>
              <a:rPr lang="en-US" sz="1700">
                <a:solidFill>
                  <a:schemeClr val="dk1"/>
                </a:solidFill>
                <a:latin typeface="Helvetica Neue"/>
                <a:ea typeface="Helvetica Neue"/>
                <a:cs typeface="Helvetica Neue"/>
                <a:sym typeface="Helvetica Neue"/>
              </a:rPr>
              <a:t> := feature vector to average over</a:t>
            </a:r>
            <a:endParaRPr sz="17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700"/>
          </a:p>
        </p:txBody>
      </p:sp>
      <p:pic>
        <p:nvPicPr>
          <p:cNvPr id="401" name="Google Shape;401;g23c11b1e228_0_7"/>
          <p:cNvPicPr preferRelativeResize="0"/>
          <p:nvPr/>
        </p:nvPicPr>
        <p:blipFill>
          <a:blip r:embed="rId3">
            <a:alphaModFix/>
          </a:blip>
          <a:stretch>
            <a:fillRect/>
          </a:stretch>
        </p:blipFill>
        <p:spPr>
          <a:xfrm>
            <a:off x="542475" y="1459898"/>
            <a:ext cx="11110249" cy="4866925"/>
          </a:xfrm>
          <a:prstGeom prst="rect">
            <a:avLst/>
          </a:prstGeom>
          <a:noFill/>
          <a:ln>
            <a:noFill/>
          </a:ln>
        </p:spPr>
      </p:pic>
      <p:sp>
        <p:nvSpPr>
          <p:cNvPr id="402" name="Google Shape;402;g23c11b1e228_0_7"/>
          <p:cNvSpPr txBox="1">
            <a:spLocks noGrp="1"/>
          </p:cNvSpPr>
          <p:nvPr>
            <p:ph type="title"/>
          </p:nvPr>
        </p:nvSpPr>
        <p:spPr>
          <a:xfrm>
            <a:off x="839788" y="3"/>
            <a:ext cx="10515600" cy="13257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Background – Attention</a:t>
            </a:r>
            <a:endParaRPr/>
          </a:p>
        </p:txBody>
      </p:sp>
      <p:sp>
        <p:nvSpPr>
          <p:cNvPr id="403" name="Google Shape;403;g23c11b1e228_0_7"/>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404" name="Google Shape;404;g23c11b1e228_0_7"/>
          <p:cNvSpPr/>
          <p:nvPr/>
        </p:nvSpPr>
        <p:spPr>
          <a:xfrm>
            <a:off x="9053400" y="2094100"/>
            <a:ext cx="2584800" cy="1325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i="1">
                <a:solidFill>
                  <a:schemeClr val="dk1"/>
                </a:solidFill>
                <a:latin typeface="Helvetica Neue"/>
                <a:ea typeface="Helvetica Neue"/>
                <a:cs typeface="Helvetica Neue"/>
                <a:sym typeface="Helvetica Neue"/>
              </a:rPr>
              <a:t>Q</a:t>
            </a:r>
            <a:r>
              <a:rPr lang="en-US" sz="1800" i="1" baseline="-25000">
                <a:solidFill>
                  <a:schemeClr val="dk1"/>
                </a:solidFill>
                <a:latin typeface="Helvetica Neue"/>
                <a:ea typeface="Helvetica Neue"/>
                <a:cs typeface="Helvetica Neue"/>
                <a:sym typeface="Helvetica Neue"/>
              </a:rPr>
              <a:t>W</a:t>
            </a:r>
            <a:r>
              <a:rPr lang="en-US" sz="1800">
                <a:solidFill>
                  <a:schemeClr val="dk1"/>
                </a:solidFill>
                <a:latin typeface="Helvetica Neue"/>
                <a:ea typeface="Helvetica Neue"/>
                <a:cs typeface="Helvetica Neue"/>
                <a:sym typeface="Helvetica Neue"/>
              </a:rPr>
              <a:t>, </a:t>
            </a:r>
            <a:r>
              <a:rPr lang="en-US" sz="1800" i="1">
                <a:solidFill>
                  <a:schemeClr val="dk1"/>
                </a:solidFill>
                <a:latin typeface="Helvetica Neue"/>
                <a:ea typeface="Helvetica Neue"/>
                <a:cs typeface="Helvetica Neue"/>
                <a:sym typeface="Helvetica Neue"/>
              </a:rPr>
              <a:t>K</a:t>
            </a:r>
            <a:r>
              <a:rPr lang="en-US" sz="1800" i="1" baseline="-25000">
                <a:solidFill>
                  <a:schemeClr val="dk1"/>
                </a:solidFill>
                <a:latin typeface="Helvetica Neue"/>
                <a:ea typeface="Helvetica Neue"/>
                <a:cs typeface="Helvetica Neue"/>
                <a:sym typeface="Helvetica Neue"/>
              </a:rPr>
              <a:t>W</a:t>
            </a:r>
            <a:r>
              <a:rPr lang="en-US" sz="1800">
                <a:solidFill>
                  <a:schemeClr val="dk1"/>
                </a:solidFill>
                <a:latin typeface="Helvetica Neue"/>
                <a:ea typeface="Helvetica Neue"/>
                <a:cs typeface="Helvetica Neue"/>
                <a:sym typeface="Helvetica Neue"/>
              </a:rPr>
              <a:t>, </a:t>
            </a:r>
            <a:r>
              <a:rPr lang="en-US" sz="1800" i="1">
                <a:solidFill>
                  <a:schemeClr val="dk1"/>
                </a:solidFill>
                <a:latin typeface="Helvetica Neue"/>
                <a:ea typeface="Helvetica Neue"/>
                <a:cs typeface="Helvetica Neue"/>
                <a:sym typeface="Helvetica Neue"/>
              </a:rPr>
              <a:t>V</a:t>
            </a:r>
            <a:r>
              <a:rPr lang="en-US" sz="1800" i="1" baseline="-25000">
                <a:solidFill>
                  <a:schemeClr val="dk1"/>
                </a:solidFill>
                <a:latin typeface="Helvetica Neue"/>
                <a:ea typeface="Helvetica Neue"/>
                <a:cs typeface="Helvetica Neue"/>
                <a:sym typeface="Helvetica Neue"/>
              </a:rPr>
              <a:t>W</a:t>
            </a:r>
            <a:r>
              <a:rPr lang="en-US" sz="1800">
                <a:solidFill>
                  <a:schemeClr val="dk1"/>
                </a:solidFill>
                <a:latin typeface="Helvetica Neue"/>
                <a:ea typeface="Helvetica Neue"/>
                <a:cs typeface="Helvetica Neue"/>
                <a:sym typeface="Helvetica Neue"/>
              </a:rPr>
              <a:t> := model parameter matrices representing input structure</a:t>
            </a:r>
            <a:endParaRPr sz="1500">
              <a:solidFill>
                <a:schemeClr val="dk1"/>
              </a:solidFill>
            </a:endParaRPr>
          </a:p>
        </p:txBody>
      </p:sp>
      <p:grpSp>
        <p:nvGrpSpPr>
          <p:cNvPr id="405" name="Google Shape;405;g23c11b1e228_0_7"/>
          <p:cNvGrpSpPr/>
          <p:nvPr/>
        </p:nvGrpSpPr>
        <p:grpSpPr>
          <a:xfrm>
            <a:off x="9053400" y="2209450"/>
            <a:ext cx="2584800" cy="1829100"/>
            <a:chOff x="4565075" y="885850"/>
            <a:chExt cx="2584800" cy="1829100"/>
          </a:xfrm>
        </p:grpSpPr>
        <p:sp>
          <p:nvSpPr>
            <p:cNvPr id="406" name="Google Shape;406;g23c11b1e228_0_7"/>
            <p:cNvSpPr/>
            <p:nvPr/>
          </p:nvSpPr>
          <p:spPr>
            <a:xfrm>
              <a:off x="4565075" y="885850"/>
              <a:ext cx="2584800" cy="1829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i="1">
                  <a:solidFill>
                    <a:schemeClr val="accent1"/>
                  </a:solidFill>
                  <a:latin typeface="Helvetica Neue"/>
                  <a:ea typeface="Helvetica Neue"/>
                  <a:cs typeface="Helvetica Neue"/>
                  <a:sym typeface="Helvetica Neue"/>
                </a:rPr>
                <a:t>Context:</a:t>
              </a:r>
              <a:endParaRPr sz="1800" b="1" i="1">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sz="600" b="1" i="1">
                <a:solidFill>
                  <a:schemeClr val="accent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US" sz="1800" b="1" i="1">
                  <a:solidFill>
                    <a:schemeClr val="accent1"/>
                  </a:solidFill>
                  <a:latin typeface="Helvetica Neue"/>
                  <a:ea typeface="Helvetica Neue"/>
                  <a:cs typeface="Helvetica Neue"/>
                  <a:sym typeface="Helvetica Neue"/>
                </a:rPr>
                <a:t>Vector representing how strongly                        "attends to"</a:t>
              </a:r>
              <a:endParaRPr sz="1800" b="1" i="1">
                <a:solidFill>
                  <a:schemeClr val="accent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US" sz="1800" b="1" i="1">
                  <a:solidFill>
                    <a:schemeClr val="accent1"/>
                  </a:solidFill>
                  <a:latin typeface="Helvetica Neue"/>
                  <a:ea typeface="Helvetica Neue"/>
                  <a:cs typeface="Helvetica Neue"/>
                  <a:sym typeface="Helvetica Neue"/>
                </a:rPr>
                <a:t>(is correlated with) other elements in X</a:t>
              </a:r>
              <a:endParaRPr sz="1800" b="1" i="1">
                <a:solidFill>
                  <a:schemeClr val="accent1"/>
                </a:solidFill>
                <a:latin typeface="Helvetica Neue"/>
                <a:ea typeface="Helvetica Neue"/>
                <a:cs typeface="Helvetica Neue"/>
                <a:sym typeface="Helvetica Neue"/>
              </a:endParaRPr>
            </a:p>
          </p:txBody>
        </p:sp>
        <p:pic>
          <p:nvPicPr>
            <p:cNvPr id="407" name="Google Shape;407;g23c11b1e228_0_7"/>
            <p:cNvPicPr preferRelativeResize="0"/>
            <p:nvPr/>
          </p:nvPicPr>
          <p:blipFill>
            <a:blip r:embed="rId4">
              <a:alphaModFix/>
            </a:blip>
            <a:stretch>
              <a:fillRect/>
            </a:stretch>
          </p:blipFill>
          <p:spPr>
            <a:xfrm>
              <a:off x="6236050" y="1599300"/>
              <a:ext cx="207625" cy="224950"/>
            </a:xfrm>
            <a:prstGeom prst="rect">
              <a:avLst/>
            </a:prstGeom>
            <a:noFill/>
            <a:ln>
              <a:noFill/>
            </a:ln>
          </p:spPr>
        </p:pic>
      </p:grpSp>
      <p:grpSp>
        <p:nvGrpSpPr>
          <p:cNvPr id="408" name="Google Shape;408;g23c11b1e228_0_7"/>
          <p:cNvGrpSpPr/>
          <p:nvPr/>
        </p:nvGrpSpPr>
        <p:grpSpPr>
          <a:xfrm>
            <a:off x="4815175" y="2386725"/>
            <a:ext cx="365100" cy="2962850"/>
            <a:chOff x="4815175" y="2386725"/>
            <a:chExt cx="365100" cy="2962850"/>
          </a:xfrm>
        </p:grpSpPr>
        <p:sp>
          <p:nvSpPr>
            <p:cNvPr id="409" name="Google Shape;409;g23c11b1e228_0_7"/>
            <p:cNvSpPr/>
            <p:nvPr/>
          </p:nvSpPr>
          <p:spPr>
            <a:xfrm>
              <a:off x="4815175" y="2386725"/>
              <a:ext cx="365100" cy="365100"/>
            </a:xfrm>
            <a:prstGeom prst="ellipse">
              <a:avLst/>
            </a:prstGeom>
            <a:noFill/>
            <a:ln w="28575" cap="flat" cmpd="sng">
              <a:solidFill>
                <a:srgbClr val="1880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g23c11b1e228_0_7"/>
            <p:cNvSpPr/>
            <p:nvPr/>
          </p:nvSpPr>
          <p:spPr>
            <a:xfrm>
              <a:off x="4815175" y="3710813"/>
              <a:ext cx="365100" cy="365100"/>
            </a:xfrm>
            <a:prstGeom prst="ellipse">
              <a:avLst/>
            </a:prstGeom>
            <a:noFill/>
            <a:ln w="28575" cap="flat" cmpd="sng">
              <a:solidFill>
                <a:srgbClr val="1880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g23c11b1e228_0_7"/>
            <p:cNvSpPr/>
            <p:nvPr/>
          </p:nvSpPr>
          <p:spPr>
            <a:xfrm>
              <a:off x="4815175" y="4984475"/>
              <a:ext cx="365100" cy="365100"/>
            </a:xfrm>
            <a:prstGeom prst="ellipse">
              <a:avLst/>
            </a:prstGeom>
            <a:noFill/>
            <a:ln w="28575" cap="flat" cmpd="sng">
              <a:solidFill>
                <a:srgbClr val="1880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g23c11b1e228_0_7"/>
          <p:cNvGrpSpPr/>
          <p:nvPr/>
        </p:nvGrpSpPr>
        <p:grpSpPr>
          <a:xfrm>
            <a:off x="5632975" y="2386713"/>
            <a:ext cx="326700" cy="2886650"/>
            <a:chOff x="5632975" y="2386713"/>
            <a:chExt cx="326700" cy="2886650"/>
          </a:xfrm>
        </p:grpSpPr>
        <p:sp>
          <p:nvSpPr>
            <p:cNvPr id="413" name="Google Shape;413;g23c11b1e228_0_7"/>
            <p:cNvSpPr/>
            <p:nvPr/>
          </p:nvSpPr>
          <p:spPr>
            <a:xfrm>
              <a:off x="5632975" y="2386713"/>
              <a:ext cx="326700" cy="326700"/>
            </a:xfrm>
            <a:prstGeom prst="ellipse">
              <a:avLst/>
            </a:prstGeom>
            <a:noFill/>
            <a:ln w="28575" cap="flat" cmpd="sng">
              <a:solidFill>
                <a:srgbClr val="1880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g23c11b1e228_0_7"/>
            <p:cNvSpPr/>
            <p:nvPr/>
          </p:nvSpPr>
          <p:spPr>
            <a:xfrm>
              <a:off x="5632975" y="3581363"/>
              <a:ext cx="326700" cy="326700"/>
            </a:xfrm>
            <a:prstGeom prst="ellipse">
              <a:avLst/>
            </a:prstGeom>
            <a:noFill/>
            <a:ln w="28575" cap="flat" cmpd="sng">
              <a:solidFill>
                <a:srgbClr val="1880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g23c11b1e228_0_7"/>
            <p:cNvSpPr/>
            <p:nvPr/>
          </p:nvSpPr>
          <p:spPr>
            <a:xfrm>
              <a:off x="5632975" y="4946663"/>
              <a:ext cx="326700" cy="326700"/>
            </a:xfrm>
            <a:prstGeom prst="ellipse">
              <a:avLst/>
            </a:prstGeom>
            <a:noFill/>
            <a:ln w="28575" cap="flat" cmpd="sng">
              <a:solidFill>
                <a:srgbClr val="1880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g23c11b1e228_0_7"/>
          <p:cNvSpPr/>
          <p:nvPr/>
        </p:nvSpPr>
        <p:spPr>
          <a:xfrm>
            <a:off x="5602575" y="2304750"/>
            <a:ext cx="2306400" cy="1967400"/>
          </a:xfrm>
          <a:prstGeom prst="roundRect">
            <a:avLst>
              <a:gd name="adj" fmla="val 16667"/>
            </a:avLst>
          </a:prstGeom>
          <a:noFill/>
          <a:ln w="38100" cap="flat" cmpd="sng">
            <a:solidFill>
              <a:srgbClr val="1880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g23c11b1e228_0_7"/>
          <p:cNvSpPr/>
          <p:nvPr/>
        </p:nvSpPr>
        <p:spPr>
          <a:xfrm>
            <a:off x="5602575" y="5627075"/>
            <a:ext cx="1130400" cy="640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
        <p:nvSpPr>
          <p:cNvPr id="418" name="Google Shape;418;g23c11b1e228_0_7"/>
          <p:cNvSpPr/>
          <p:nvPr/>
        </p:nvSpPr>
        <p:spPr>
          <a:xfrm>
            <a:off x="3092175" y="5627075"/>
            <a:ext cx="1130400" cy="515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grpSp>
        <p:nvGrpSpPr>
          <p:cNvPr id="419" name="Google Shape;419;g23c11b1e228_0_7"/>
          <p:cNvGrpSpPr/>
          <p:nvPr/>
        </p:nvGrpSpPr>
        <p:grpSpPr>
          <a:xfrm>
            <a:off x="8669000" y="4272150"/>
            <a:ext cx="2983800" cy="1442850"/>
            <a:chOff x="8669000" y="4272150"/>
            <a:chExt cx="2983800" cy="1442850"/>
          </a:xfrm>
        </p:grpSpPr>
        <p:sp>
          <p:nvSpPr>
            <p:cNvPr id="420" name="Google Shape;420;g23c11b1e228_0_7"/>
            <p:cNvSpPr/>
            <p:nvPr/>
          </p:nvSpPr>
          <p:spPr>
            <a:xfrm>
              <a:off x="8669000" y="4572000"/>
              <a:ext cx="2983800" cy="11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
          <p:nvSpPr>
            <p:cNvPr id="421" name="Google Shape;421;g23c11b1e228_0_7"/>
            <p:cNvSpPr/>
            <p:nvPr/>
          </p:nvSpPr>
          <p:spPr>
            <a:xfrm>
              <a:off x="9347275" y="4272150"/>
              <a:ext cx="1130400" cy="640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grpSp>
      <p:sp>
        <p:nvSpPr>
          <p:cNvPr id="422" name="Google Shape;422;g23c11b1e228_0_7"/>
          <p:cNvSpPr txBox="1"/>
          <p:nvPr/>
        </p:nvSpPr>
        <p:spPr>
          <a:xfrm>
            <a:off x="9138900" y="6464675"/>
            <a:ext cx="2214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solidFill>
                  <a:schemeClr val="lt1"/>
                </a:solidFill>
                <a:latin typeface="Helvetica Neue"/>
                <a:ea typeface="Helvetica Neue"/>
                <a:cs typeface="Helvetica Neue"/>
                <a:sym typeface="Helvetica Neue"/>
              </a:rPr>
              <a:t>References  [16]</a:t>
            </a:r>
            <a:endParaRPr sz="1100">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40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0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6"/>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41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0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5"/>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12"/>
          <p:cNvSpPr txBox="1">
            <a:spLocks noGrp="1"/>
          </p:cNvSpPr>
          <p:nvPr>
            <p:ph type="title"/>
          </p:nvPr>
        </p:nvSpPr>
        <p:spPr>
          <a:xfrm>
            <a:off x="839788" y="3"/>
            <a:ext cx="10515600" cy="13257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Background – Transformer Model Architecture</a:t>
            </a:r>
            <a:endParaRPr/>
          </a:p>
        </p:txBody>
      </p:sp>
      <p:sp>
        <p:nvSpPr>
          <p:cNvPr id="428" name="Google Shape;428;p12"/>
          <p:cNvSpPr txBox="1">
            <a:spLocks noGrp="1"/>
          </p:cNvSpPr>
          <p:nvPr>
            <p:ph type="sldNum" idx="12"/>
          </p:nvPr>
        </p:nvSpPr>
        <p:spPr>
          <a:xfrm>
            <a:off x="8610601" y="6459132"/>
            <a:ext cx="34323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429" name="Google Shape;429;p12"/>
          <p:cNvPicPr preferRelativeResize="0"/>
          <p:nvPr/>
        </p:nvPicPr>
        <p:blipFill rotWithShape="1">
          <a:blip r:embed="rId3">
            <a:alphaModFix/>
          </a:blip>
          <a:srcRect b="1797"/>
          <a:stretch/>
        </p:blipFill>
        <p:spPr>
          <a:xfrm>
            <a:off x="839800" y="1377188"/>
            <a:ext cx="3519575" cy="5009475"/>
          </a:xfrm>
          <a:prstGeom prst="rect">
            <a:avLst/>
          </a:prstGeom>
          <a:noFill/>
          <a:ln>
            <a:noFill/>
          </a:ln>
        </p:spPr>
      </p:pic>
      <p:grpSp>
        <p:nvGrpSpPr>
          <p:cNvPr id="430" name="Google Shape;430;p12"/>
          <p:cNvGrpSpPr/>
          <p:nvPr/>
        </p:nvGrpSpPr>
        <p:grpSpPr>
          <a:xfrm>
            <a:off x="5070775" y="2195650"/>
            <a:ext cx="2449200" cy="3132600"/>
            <a:chOff x="5156725" y="2276825"/>
            <a:chExt cx="2449200" cy="3132600"/>
          </a:xfrm>
        </p:grpSpPr>
        <p:sp>
          <p:nvSpPr>
            <p:cNvPr id="431" name="Google Shape;431;p12"/>
            <p:cNvSpPr/>
            <p:nvPr/>
          </p:nvSpPr>
          <p:spPr>
            <a:xfrm>
              <a:off x="5156725" y="2276825"/>
              <a:ext cx="2449200" cy="3132600"/>
            </a:xfrm>
            <a:prstGeom prst="wedgeRectCallout">
              <a:avLst>
                <a:gd name="adj1" fmla="val -108948"/>
                <a:gd name="adj2" fmla="val -530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Helvetica Neue"/>
                  <a:ea typeface="Helvetica Neue"/>
                  <a:cs typeface="Helvetica Neue"/>
                  <a:sym typeface="Helvetica Neue"/>
                </a:rPr>
                <a:t>Multi-Head Attention</a:t>
              </a:r>
              <a:endParaRPr b="1">
                <a:latin typeface="Helvetica Neue"/>
                <a:ea typeface="Helvetica Neue"/>
                <a:cs typeface="Helvetica Neue"/>
                <a:sym typeface="Helvetica Neue"/>
              </a:endParaRPr>
            </a:p>
          </p:txBody>
        </p:sp>
        <p:pic>
          <p:nvPicPr>
            <p:cNvPr id="432" name="Google Shape;432;p12"/>
            <p:cNvPicPr preferRelativeResize="0"/>
            <p:nvPr/>
          </p:nvPicPr>
          <p:blipFill rotWithShape="1">
            <a:blip r:embed="rId4">
              <a:alphaModFix/>
            </a:blip>
            <a:srcRect t="7843" b="-9"/>
            <a:stretch/>
          </p:blipFill>
          <p:spPr>
            <a:xfrm>
              <a:off x="5210275" y="2611799"/>
              <a:ext cx="2342100" cy="2750909"/>
            </a:xfrm>
            <a:prstGeom prst="rect">
              <a:avLst/>
            </a:prstGeom>
            <a:noFill/>
            <a:ln>
              <a:noFill/>
            </a:ln>
          </p:spPr>
        </p:pic>
      </p:grpSp>
      <p:grpSp>
        <p:nvGrpSpPr>
          <p:cNvPr id="433" name="Google Shape;433;p12"/>
          <p:cNvGrpSpPr/>
          <p:nvPr/>
        </p:nvGrpSpPr>
        <p:grpSpPr>
          <a:xfrm>
            <a:off x="8420475" y="2564050"/>
            <a:ext cx="2695200" cy="2764200"/>
            <a:chOff x="1286050" y="2749250"/>
            <a:chExt cx="2695200" cy="2764200"/>
          </a:xfrm>
        </p:grpSpPr>
        <p:sp>
          <p:nvSpPr>
            <p:cNvPr id="434" name="Google Shape;434;p12"/>
            <p:cNvSpPr/>
            <p:nvPr/>
          </p:nvSpPr>
          <p:spPr>
            <a:xfrm>
              <a:off x="1286050" y="2749250"/>
              <a:ext cx="2695200" cy="2764200"/>
            </a:xfrm>
            <a:prstGeom prst="wedgeRectCallout">
              <a:avLst>
                <a:gd name="adj1" fmla="val -100238"/>
                <a:gd name="adj2" fmla="val 2029"/>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Helvetica Neue"/>
                  <a:ea typeface="Helvetica Neue"/>
                  <a:cs typeface="Helvetica Neue"/>
                  <a:sym typeface="Helvetica Neue"/>
                </a:rPr>
                <a:t>Scaled Dot-Product Attention</a:t>
              </a:r>
              <a:endParaRPr b="1">
                <a:latin typeface="Helvetica Neue"/>
                <a:ea typeface="Helvetica Neue"/>
                <a:cs typeface="Helvetica Neue"/>
                <a:sym typeface="Helvetica Neue"/>
              </a:endParaRPr>
            </a:p>
          </p:txBody>
        </p:sp>
        <p:grpSp>
          <p:nvGrpSpPr>
            <p:cNvPr id="435" name="Google Shape;435;p12"/>
            <p:cNvGrpSpPr/>
            <p:nvPr/>
          </p:nvGrpSpPr>
          <p:grpSpPr>
            <a:xfrm>
              <a:off x="1346500" y="3085000"/>
              <a:ext cx="2574300" cy="2376300"/>
              <a:chOff x="1354925" y="3220550"/>
              <a:chExt cx="2574300" cy="2376300"/>
            </a:xfrm>
          </p:grpSpPr>
          <p:sp>
            <p:nvSpPr>
              <p:cNvPr id="436" name="Google Shape;436;p12"/>
              <p:cNvSpPr/>
              <p:nvPr/>
            </p:nvSpPr>
            <p:spPr>
              <a:xfrm>
                <a:off x="1354925" y="3220550"/>
                <a:ext cx="2574300" cy="2376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7" name="Google Shape;437;p12"/>
              <p:cNvPicPr preferRelativeResize="0"/>
              <p:nvPr/>
            </p:nvPicPr>
            <p:blipFill rotWithShape="1">
              <a:blip r:embed="rId5">
                <a:alphaModFix/>
              </a:blip>
              <a:srcRect t="2874"/>
              <a:stretch/>
            </p:blipFill>
            <p:spPr>
              <a:xfrm>
                <a:off x="1514550" y="3220550"/>
                <a:ext cx="2238225" cy="2310225"/>
              </a:xfrm>
              <a:prstGeom prst="rect">
                <a:avLst/>
              </a:prstGeom>
              <a:noFill/>
              <a:ln>
                <a:noFill/>
              </a:ln>
            </p:spPr>
          </p:pic>
        </p:grpSp>
      </p:grpSp>
      <p:grpSp>
        <p:nvGrpSpPr>
          <p:cNvPr id="438" name="Google Shape;438;p12"/>
          <p:cNvGrpSpPr/>
          <p:nvPr/>
        </p:nvGrpSpPr>
        <p:grpSpPr>
          <a:xfrm>
            <a:off x="5070775" y="2365500"/>
            <a:ext cx="6362700" cy="2127000"/>
            <a:chOff x="5525225" y="781675"/>
            <a:chExt cx="6362700" cy="2127000"/>
          </a:xfrm>
        </p:grpSpPr>
        <p:sp>
          <p:nvSpPr>
            <p:cNvPr id="439" name="Google Shape;439;p12"/>
            <p:cNvSpPr/>
            <p:nvPr/>
          </p:nvSpPr>
          <p:spPr>
            <a:xfrm>
              <a:off x="5525225" y="781675"/>
              <a:ext cx="6362700" cy="2127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t>Input</a:t>
              </a:r>
              <a:endParaRPr sz="1800" b="1"/>
            </a:p>
          </p:txBody>
        </p:sp>
        <p:pic>
          <p:nvPicPr>
            <p:cNvPr id="440" name="Google Shape;440;p12"/>
            <p:cNvPicPr preferRelativeResize="0"/>
            <p:nvPr/>
          </p:nvPicPr>
          <p:blipFill rotWithShape="1">
            <a:blip r:embed="rId6">
              <a:alphaModFix/>
            </a:blip>
            <a:srcRect l="15652" r="1131" b="77333"/>
            <a:stretch/>
          </p:blipFill>
          <p:spPr>
            <a:xfrm>
              <a:off x="5940825" y="2369950"/>
              <a:ext cx="5763624" cy="492175"/>
            </a:xfrm>
            <a:prstGeom prst="rect">
              <a:avLst/>
            </a:prstGeom>
            <a:noFill/>
            <a:ln>
              <a:noFill/>
            </a:ln>
          </p:spPr>
        </p:pic>
        <p:sp>
          <p:nvSpPr>
            <p:cNvPr id="441" name="Google Shape;441;p12"/>
            <p:cNvSpPr txBox="1"/>
            <p:nvPr/>
          </p:nvSpPr>
          <p:spPr>
            <a:xfrm>
              <a:off x="6057900" y="1431850"/>
              <a:ext cx="5595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dk1"/>
                  </a:solidFill>
                  <a:latin typeface="Helvetica Neue"/>
                  <a:ea typeface="Helvetica Neue"/>
                  <a:cs typeface="Helvetica Neue"/>
                  <a:sym typeface="Helvetica Neue"/>
                </a:rPr>
                <a:t>(1) “my dog is cute”, (2) “he likes playing”</a:t>
              </a:r>
              <a:endParaRPr>
                <a:latin typeface="Helvetica Neue"/>
                <a:ea typeface="Helvetica Neue"/>
                <a:cs typeface="Helvetica Neue"/>
                <a:sym typeface="Helvetica Neue"/>
              </a:endParaRPr>
            </a:p>
          </p:txBody>
        </p:sp>
        <p:sp>
          <p:nvSpPr>
            <p:cNvPr id="442" name="Google Shape;442;p12"/>
            <p:cNvSpPr/>
            <p:nvPr/>
          </p:nvSpPr>
          <p:spPr>
            <a:xfrm>
              <a:off x="8473475" y="1832050"/>
              <a:ext cx="466200" cy="579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12"/>
          <p:cNvSpPr/>
          <p:nvPr/>
        </p:nvSpPr>
        <p:spPr>
          <a:xfrm>
            <a:off x="1573800" y="5388400"/>
            <a:ext cx="917100" cy="365100"/>
          </a:xfrm>
          <a:prstGeom prst="roundRect">
            <a:avLst>
              <a:gd name="adj" fmla="val 16667"/>
            </a:avLst>
          </a:prstGeom>
          <a:noFill/>
          <a:ln w="38100" cap="flat" cmpd="sng">
            <a:solidFill>
              <a:srgbClr val="1880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2"/>
          <p:cNvSpPr txBox="1"/>
          <p:nvPr/>
        </p:nvSpPr>
        <p:spPr>
          <a:xfrm>
            <a:off x="5109775" y="2759400"/>
            <a:ext cx="62847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solidFill>
                  <a:schemeClr val="accent1"/>
                </a:solidFill>
                <a:latin typeface="Helvetica Neue"/>
                <a:ea typeface="Helvetica Neue"/>
                <a:cs typeface="Helvetica Neue"/>
                <a:sym typeface="Helvetica Neue"/>
              </a:rPr>
              <a:t>Can Transformer models capture/provide a different view on interactions found in TLS configurations?</a:t>
            </a:r>
            <a:endParaRPr sz="2500">
              <a:solidFill>
                <a:schemeClr val="accent1"/>
              </a:solidFill>
              <a:latin typeface="Helvetica Neue"/>
              <a:ea typeface="Helvetica Neue"/>
              <a:cs typeface="Helvetica Neue"/>
              <a:sym typeface="Helvetica Neue"/>
            </a:endParaRPr>
          </a:p>
        </p:txBody>
      </p:sp>
      <p:grpSp>
        <p:nvGrpSpPr>
          <p:cNvPr id="445" name="Google Shape;445;p12"/>
          <p:cNvGrpSpPr/>
          <p:nvPr/>
        </p:nvGrpSpPr>
        <p:grpSpPr>
          <a:xfrm>
            <a:off x="839638" y="904875"/>
            <a:ext cx="3519888" cy="5477775"/>
            <a:chOff x="839800" y="832625"/>
            <a:chExt cx="3519888" cy="5477775"/>
          </a:xfrm>
        </p:grpSpPr>
        <p:sp>
          <p:nvSpPr>
            <p:cNvPr id="446" name="Google Shape;446;p12"/>
            <p:cNvSpPr/>
            <p:nvPr/>
          </p:nvSpPr>
          <p:spPr>
            <a:xfrm>
              <a:off x="839800" y="1690700"/>
              <a:ext cx="1763100" cy="4619700"/>
            </a:xfrm>
            <a:prstGeom prst="roundRect">
              <a:avLst>
                <a:gd name="adj" fmla="val 16667"/>
              </a:avLst>
            </a:prstGeom>
            <a:noFill/>
            <a:ln w="9525" cap="flat" cmpd="sng">
              <a:solidFill>
                <a:srgbClr val="3F51B5"/>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Encoder</a:t>
              </a:r>
              <a:endParaRPr sz="2000">
                <a:latin typeface="Helvetica Neue"/>
                <a:ea typeface="Helvetica Neue"/>
                <a:cs typeface="Helvetica Neue"/>
                <a:sym typeface="Helvetica Neue"/>
              </a:endParaRPr>
            </a:p>
          </p:txBody>
        </p:sp>
        <p:sp>
          <p:nvSpPr>
            <p:cNvPr id="447" name="Google Shape;447;p12"/>
            <p:cNvSpPr/>
            <p:nvPr/>
          </p:nvSpPr>
          <p:spPr>
            <a:xfrm>
              <a:off x="2679088" y="832625"/>
              <a:ext cx="1680600" cy="54777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Decoder</a:t>
              </a:r>
              <a:endParaRPr sz="2000">
                <a:latin typeface="Helvetica Neue"/>
                <a:ea typeface="Helvetica Neue"/>
                <a:cs typeface="Helvetica Neue"/>
                <a:sym typeface="Helvetica Neue"/>
              </a:endParaRPr>
            </a:p>
          </p:txBody>
        </p:sp>
      </p:grpSp>
      <p:sp>
        <p:nvSpPr>
          <p:cNvPr id="448" name="Google Shape;448;p12"/>
          <p:cNvSpPr txBox="1"/>
          <p:nvPr/>
        </p:nvSpPr>
        <p:spPr>
          <a:xfrm>
            <a:off x="9138900" y="6464675"/>
            <a:ext cx="2214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solidFill>
                  <a:schemeClr val="lt1"/>
                </a:solidFill>
                <a:latin typeface="Helvetica Neue"/>
                <a:ea typeface="Helvetica Neue"/>
                <a:cs typeface="Helvetica Neue"/>
                <a:sym typeface="Helvetica Neue"/>
              </a:rPr>
              <a:t>References  [17]</a:t>
            </a:r>
            <a:endParaRPr sz="1100">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4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4"/>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43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26069d8cd5e_0_105"/>
          <p:cNvSpPr/>
          <p:nvPr/>
        </p:nvSpPr>
        <p:spPr>
          <a:xfrm>
            <a:off x="264600" y="2367263"/>
            <a:ext cx="11662800" cy="1046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
        <p:nvSpPr>
          <p:cNvPr id="454" name="Google Shape;454;g26069d8cd5e_0_105"/>
          <p:cNvSpPr txBox="1"/>
          <p:nvPr/>
        </p:nvSpPr>
        <p:spPr>
          <a:xfrm>
            <a:off x="729575" y="1584225"/>
            <a:ext cx="10797600" cy="615600"/>
          </a:xfrm>
          <a:prstGeom prst="rect">
            <a:avLst/>
          </a:prstGeom>
          <a:noFill/>
          <a:ln>
            <a:noFill/>
          </a:ln>
        </p:spPr>
        <p:txBody>
          <a:bodyPr spcFirstLastPara="1" wrap="square" lIns="91425" tIns="91425" rIns="91425" bIns="91425" anchor="t" anchorCtr="0">
            <a:spAutoFit/>
          </a:bodyPr>
          <a:lstStyle/>
          <a:p>
            <a:pPr marL="457200" lvl="0" indent="-406400" algn="l" rtl="0">
              <a:lnSpc>
                <a:spcPct val="125000"/>
              </a:lnSpc>
              <a:spcBef>
                <a:spcPts val="0"/>
              </a:spcBef>
              <a:spcAft>
                <a:spcPts val="0"/>
              </a:spcAft>
              <a:buClr>
                <a:schemeClr val="dk1"/>
              </a:buClr>
              <a:buSzPts val="2800"/>
              <a:buFont typeface="Helvetica Neue"/>
              <a:buAutoNum type="arabicPeriod"/>
            </a:pPr>
            <a:r>
              <a:rPr lang="en-US" sz="2800">
                <a:solidFill>
                  <a:schemeClr val="dk1"/>
                </a:solidFill>
                <a:latin typeface="Helvetica Neue"/>
                <a:ea typeface="Helvetica Neue"/>
                <a:cs typeface="Helvetica Neue"/>
                <a:sym typeface="Helvetica Neue"/>
              </a:rPr>
              <a:t>Train BERT model from scratch on parsed TLS handshakes</a:t>
            </a:r>
            <a:endParaRPr sz="2800">
              <a:solidFill>
                <a:schemeClr val="dk1"/>
              </a:solidFill>
              <a:latin typeface="Helvetica Neue"/>
              <a:ea typeface="Helvetica Neue"/>
              <a:cs typeface="Helvetica Neue"/>
              <a:sym typeface="Helvetica Neue"/>
            </a:endParaRPr>
          </a:p>
        </p:txBody>
      </p:sp>
      <p:sp>
        <p:nvSpPr>
          <p:cNvPr id="455" name="Google Shape;455;g26069d8cd5e_0_105"/>
          <p:cNvSpPr txBox="1">
            <a:spLocks noGrp="1"/>
          </p:cNvSpPr>
          <p:nvPr>
            <p:ph type="title"/>
          </p:nvPr>
        </p:nvSpPr>
        <p:spPr>
          <a:xfrm>
            <a:off x="839788" y="3"/>
            <a:ext cx="10515600" cy="13257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Approach</a:t>
            </a:r>
            <a:endParaRPr/>
          </a:p>
        </p:txBody>
      </p:sp>
      <p:sp>
        <p:nvSpPr>
          <p:cNvPr id="456" name="Google Shape;456;g26069d8cd5e_0_105"/>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457" name="Google Shape;457;g26069d8cd5e_0_105"/>
          <p:cNvSpPr txBox="1"/>
          <p:nvPr/>
        </p:nvSpPr>
        <p:spPr>
          <a:xfrm>
            <a:off x="698800" y="3581388"/>
            <a:ext cx="10797600" cy="20163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US" sz="2800">
                <a:solidFill>
                  <a:schemeClr val="dk1"/>
                </a:solidFill>
              </a:rPr>
              <a:t>2.  Fine-tune model on correctly configured/misconfigured TLS data</a:t>
            </a:r>
            <a:endParaRPr sz="2800">
              <a:solidFill>
                <a:schemeClr val="dk1"/>
              </a:solidFill>
            </a:endParaRPr>
          </a:p>
          <a:p>
            <a:pPr marL="914400" lvl="0" indent="-381000" algn="l" rtl="0">
              <a:lnSpc>
                <a:spcPct val="125000"/>
              </a:lnSpc>
              <a:spcBef>
                <a:spcPts val="0"/>
              </a:spcBef>
              <a:spcAft>
                <a:spcPts val="0"/>
              </a:spcAft>
              <a:buClr>
                <a:schemeClr val="dk1"/>
              </a:buClr>
              <a:buSzPts val="2400"/>
              <a:buAutoNum type="alphaLcPeriod"/>
            </a:pPr>
            <a:r>
              <a:rPr lang="en-US" sz="2400">
                <a:solidFill>
                  <a:schemeClr val="dk1"/>
                </a:solidFill>
              </a:rPr>
              <a:t>Can the model differentiate between the two? (Binary classification)</a:t>
            </a:r>
            <a:endParaRPr sz="2400">
              <a:solidFill>
                <a:schemeClr val="dk1"/>
              </a:solidFill>
            </a:endParaRPr>
          </a:p>
          <a:p>
            <a:pPr marL="914400" lvl="0" indent="-381000" algn="l" rtl="0">
              <a:lnSpc>
                <a:spcPct val="125000"/>
              </a:lnSpc>
              <a:spcBef>
                <a:spcPts val="0"/>
              </a:spcBef>
              <a:spcAft>
                <a:spcPts val="0"/>
              </a:spcAft>
              <a:buClr>
                <a:schemeClr val="dk1"/>
              </a:buClr>
              <a:buSzPts val="2400"/>
              <a:buAutoNum type="alphaLcPeriod"/>
            </a:pPr>
            <a:r>
              <a:rPr lang="en-US" sz="2400">
                <a:solidFill>
                  <a:schemeClr val="dk1"/>
                </a:solidFill>
              </a:rPr>
              <a:t>Can the model differentiate between reasons for misconfiguration? (Multi-label classification)</a:t>
            </a:r>
            <a:endParaRPr sz="2400">
              <a:solidFill>
                <a:schemeClr val="dk1"/>
              </a:solidFill>
              <a:latin typeface="Helvetica Neue"/>
              <a:ea typeface="Helvetica Neue"/>
              <a:cs typeface="Helvetica Neue"/>
              <a:sym typeface="Helvetica Neue"/>
            </a:endParaRPr>
          </a:p>
        </p:txBody>
      </p:sp>
      <p:sp>
        <p:nvSpPr>
          <p:cNvPr id="458" name="Google Shape;458;g26069d8cd5e_0_105"/>
          <p:cNvSpPr txBox="1"/>
          <p:nvPr/>
        </p:nvSpPr>
        <p:spPr>
          <a:xfrm>
            <a:off x="264600" y="2367250"/>
            <a:ext cx="116628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u="sng">
                <a:solidFill>
                  <a:schemeClr val="dk1"/>
                </a:solidFill>
                <a:latin typeface="Helvetica Neue"/>
                <a:ea typeface="Helvetica Neue"/>
                <a:cs typeface="Helvetica Neue"/>
                <a:sym typeface="Helvetica Neue"/>
              </a:rPr>
              <a:t>Server Hello:</a:t>
            </a:r>
            <a:endParaRPr sz="2800" u="sng">
              <a:solidFill>
                <a:srgbClr val="767676"/>
              </a:solidFill>
              <a:latin typeface="Helvetica Neue"/>
              <a:ea typeface="Helvetica Neue"/>
              <a:cs typeface="Helvetica Neue"/>
              <a:sym typeface="Helvetica Neue"/>
            </a:endParaRPr>
          </a:p>
          <a:p>
            <a:pPr marL="0" lvl="0" indent="0" algn="l" rtl="0">
              <a:spcBef>
                <a:spcPts val="0"/>
              </a:spcBef>
              <a:spcAft>
                <a:spcPts val="0"/>
              </a:spcAft>
              <a:buNone/>
            </a:pPr>
            <a:r>
              <a:rPr lang="en-US" sz="2400">
                <a:solidFill>
                  <a:schemeClr val="dk1"/>
                </a:solidFill>
                <a:latin typeface="Courier New"/>
                <a:ea typeface="Courier New"/>
                <a:cs typeface="Courier New"/>
                <a:sym typeface="Courier New"/>
              </a:rPr>
              <a:t>tlsv1_2</a:t>
            </a:r>
            <a:r>
              <a:rPr lang="en-US" sz="2800">
                <a:solidFill>
                  <a:schemeClr val="dk1"/>
                </a:solidFill>
                <a:latin typeface="Courier New"/>
                <a:ea typeface="Courier New"/>
                <a:cs typeface="Courier New"/>
                <a:sym typeface="Courier New"/>
              </a:rPr>
              <a:t> </a:t>
            </a:r>
            <a:endParaRPr sz="2800">
              <a:solidFill>
                <a:schemeClr val="dk1"/>
              </a:solidFill>
              <a:latin typeface="Courier New"/>
              <a:ea typeface="Courier New"/>
              <a:cs typeface="Courier New"/>
              <a:sym typeface="Courier New"/>
            </a:endParaRPr>
          </a:p>
        </p:txBody>
      </p:sp>
      <p:sp>
        <p:nvSpPr>
          <p:cNvPr id="459" name="Google Shape;459;g26069d8cd5e_0_105"/>
          <p:cNvSpPr txBox="1"/>
          <p:nvPr/>
        </p:nvSpPr>
        <p:spPr>
          <a:xfrm>
            <a:off x="1743725" y="2859838"/>
            <a:ext cx="12288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Courier New"/>
                <a:ea typeface="Courier New"/>
                <a:cs typeface="Courier New"/>
                <a:sym typeface="Courier New"/>
              </a:rPr>
              <a:t>tls_rsa_with_aes_256_cbc_sha256</a:t>
            </a:r>
            <a:r>
              <a:rPr lang="en-US" sz="2400">
                <a:solidFill>
                  <a:schemeClr val="dk1"/>
                </a:solidFill>
                <a:latin typeface="Courier New"/>
                <a:ea typeface="Courier New"/>
                <a:cs typeface="Courier New"/>
                <a:sym typeface="Courier New"/>
              </a:rPr>
              <a:t> secure_renegotiation …</a:t>
            </a:r>
            <a:endParaRPr sz="2400">
              <a:solidFill>
                <a:schemeClr val="dk1"/>
              </a:solidFill>
              <a:latin typeface="Courier New"/>
              <a:ea typeface="Courier New"/>
              <a:cs typeface="Courier New"/>
              <a:sym typeface="Courier New"/>
            </a:endParaRPr>
          </a:p>
        </p:txBody>
      </p:sp>
      <p:sp>
        <p:nvSpPr>
          <p:cNvPr id="460" name="Google Shape;460;g26069d8cd5e_0_105"/>
          <p:cNvSpPr txBox="1"/>
          <p:nvPr/>
        </p:nvSpPr>
        <p:spPr>
          <a:xfrm>
            <a:off x="1743725" y="2859838"/>
            <a:ext cx="740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Courier New"/>
                <a:ea typeface="Courier New"/>
                <a:cs typeface="Courier New"/>
                <a:sym typeface="Courier New"/>
              </a:rPr>
              <a:t>[MASK]</a:t>
            </a:r>
            <a:r>
              <a:rPr lang="en-US" sz="2400">
                <a:solidFill>
                  <a:schemeClr val="dk1"/>
                </a:solidFill>
                <a:latin typeface="Courier New"/>
                <a:ea typeface="Courier New"/>
                <a:cs typeface="Courier New"/>
                <a:sym typeface="Courier New"/>
              </a:rPr>
              <a:t>	secure_renegotiation …</a:t>
            </a:r>
            <a:endParaRPr sz="2400"/>
          </a:p>
        </p:txBody>
      </p:sp>
      <p:sp>
        <p:nvSpPr>
          <p:cNvPr id="461" name="Google Shape;461;g26069d8cd5e_0_105"/>
          <p:cNvSpPr/>
          <p:nvPr/>
        </p:nvSpPr>
        <p:spPr>
          <a:xfrm>
            <a:off x="839800" y="2372625"/>
            <a:ext cx="10561800" cy="3039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100">
                <a:solidFill>
                  <a:schemeClr val="dk1"/>
                </a:solidFill>
                <a:latin typeface="Courier New"/>
                <a:ea typeface="Courier New"/>
                <a:cs typeface="Courier New"/>
                <a:sym typeface="Courier New"/>
              </a:rPr>
              <a:t>tlsv1_2 tls_rsa_with_aes_256_cbc_sha256 secure_renegotiation sha256_rsa sectigo_rsa_domain_validation_secure_server_ca gb salford greater_manchester sectigo_limited mysignia_ca rsa digital_signature key_encipherment server_auth client_auth sha256_rsa sha384_rsa usertrust_rsa_certification_authority us jersey_city new_jersey the_usertrust_network sectigo_rsa_domain_validation_secure_server_ca gb salford greater_manchester sectigo_limited rsa digital_signature ....</a:t>
            </a:r>
            <a:endParaRPr sz="2100">
              <a:solidFill>
                <a:schemeClr val="dk1"/>
              </a:solidFill>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6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46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7">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57">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g23bdd8b987f_6_254"/>
          <p:cNvSpPr txBox="1">
            <a:spLocks noGrp="1"/>
          </p:cNvSpPr>
          <p:nvPr>
            <p:ph type="title"/>
          </p:nvPr>
        </p:nvSpPr>
        <p:spPr>
          <a:xfrm>
            <a:off x="839788" y="3"/>
            <a:ext cx="10515600" cy="1325700"/>
          </a:xfrm>
          <a:prstGeom prst="rect">
            <a:avLst/>
          </a:prstGeom>
        </p:spPr>
        <p:txBody>
          <a:bodyPr spcFirstLastPara="1" wrap="square" lIns="0" tIns="45700" rIns="0" bIns="45700" anchor="ctr" anchorCtr="0">
            <a:noAutofit/>
          </a:bodyPr>
          <a:lstStyle/>
          <a:p>
            <a:pPr marL="0" lvl="0" indent="0" algn="l" rtl="0">
              <a:spcBef>
                <a:spcPts val="0"/>
              </a:spcBef>
              <a:spcAft>
                <a:spcPts val="0"/>
              </a:spcAft>
              <a:buNone/>
            </a:pPr>
            <a:r>
              <a:rPr lang="en-US"/>
              <a:t>Model Pipeline</a:t>
            </a:r>
            <a:endParaRPr/>
          </a:p>
        </p:txBody>
      </p:sp>
      <p:sp>
        <p:nvSpPr>
          <p:cNvPr id="468" name="Google Shape;468;g23bdd8b987f_6_254"/>
          <p:cNvSpPr txBox="1">
            <a:spLocks noGrp="1"/>
          </p:cNvSpPr>
          <p:nvPr>
            <p:ph type="sldNum" idx="12"/>
          </p:nvPr>
        </p:nvSpPr>
        <p:spPr>
          <a:xfrm>
            <a:off x="8610601" y="6459132"/>
            <a:ext cx="3432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pic>
        <p:nvPicPr>
          <p:cNvPr id="469" name="Google Shape;469;g23bdd8b987f_6_254"/>
          <p:cNvPicPr preferRelativeResize="0"/>
          <p:nvPr/>
        </p:nvPicPr>
        <p:blipFill rotWithShape="1">
          <a:blip r:embed="rId3">
            <a:alphaModFix/>
          </a:blip>
          <a:srcRect t="32537" b="40027"/>
          <a:stretch/>
        </p:blipFill>
        <p:spPr>
          <a:xfrm>
            <a:off x="52775" y="2496188"/>
            <a:ext cx="12089626" cy="18656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g23bdd8b987f_6_96"/>
          <p:cNvSpPr txBox="1">
            <a:spLocks noGrp="1"/>
          </p:cNvSpPr>
          <p:nvPr>
            <p:ph type="title"/>
          </p:nvPr>
        </p:nvSpPr>
        <p:spPr>
          <a:xfrm>
            <a:off x="839788" y="3"/>
            <a:ext cx="10515600" cy="13257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Data Collection, Preprocessing and Tokenization</a:t>
            </a:r>
            <a:endParaRPr/>
          </a:p>
        </p:txBody>
      </p:sp>
      <p:sp>
        <p:nvSpPr>
          <p:cNvPr id="475" name="Google Shape;475;g23bdd8b987f_6_96"/>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476" name="Google Shape;476;g23bdd8b987f_6_96"/>
          <p:cNvSpPr txBox="1"/>
          <p:nvPr/>
        </p:nvSpPr>
        <p:spPr>
          <a:xfrm>
            <a:off x="6212852" y="2043690"/>
            <a:ext cx="5233500" cy="318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highlight>
                  <a:srgbClr val="FFFFFF"/>
                </a:highlight>
                <a:latin typeface="Courier New"/>
                <a:ea typeface="Courier New"/>
                <a:cs typeface="Courier New"/>
                <a:sym typeface="Courier New"/>
              </a:rPr>
              <a:t>tlsv1_2 tls_rsa_with_aes_256_cbc_sha256 secure_renegotiation sha256_rsa sectigo_rsa_domain_validation_secure_server_ca gb salford greater_manchester sectigo_limited mysignia_ca rsa digital_signature key_encipherment server_auth client_auth sha256_rsa sha384_rsa usertrust_rsa_certification_authority us jersey_city new_jersey the_usertrust_network sectigo_rsa_domain_validation_secure_server_ca gb salford greater_manchester sectigo_limited rsa digital_signature</a:t>
            </a:r>
            <a:endParaRPr sz="1500">
              <a:highlight>
                <a:srgbClr val="FFFFFF"/>
              </a:highlight>
              <a:latin typeface="Courier New"/>
              <a:ea typeface="Courier New"/>
              <a:cs typeface="Courier New"/>
              <a:sym typeface="Courier New"/>
            </a:endParaRPr>
          </a:p>
        </p:txBody>
      </p:sp>
      <p:sp>
        <p:nvSpPr>
          <p:cNvPr id="477" name="Google Shape;477;g23bdd8b987f_6_96"/>
          <p:cNvSpPr txBox="1"/>
          <p:nvPr/>
        </p:nvSpPr>
        <p:spPr>
          <a:xfrm>
            <a:off x="3297079" y="1516358"/>
            <a:ext cx="4279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rgbClr val="38761D"/>
                </a:solidFill>
                <a:latin typeface="Helvetica Neue"/>
                <a:ea typeface="Helvetica Neue"/>
                <a:cs typeface="Helvetica Neue"/>
                <a:sym typeface="Helvetica Neue"/>
              </a:rPr>
              <a:t>Tranco</a:t>
            </a:r>
            <a:r>
              <a:rPr lang="en-US" sz="2200">
                <a:latin typeface="Helvetica Neue"/>
                <a:ea typeface="Helvetica Neue"/>
                <a:cs typeface="Helvetica Neue"/>
                <a:sym typeface="Helvetica Neue"/>
              </a:rPr>
              <a:t> top million list</a:t>
            </a:r>
            <a:endParaRPr sz="2200">
              <a:latin typeface="Helvetica Neue"/>
              <a:ea typeface="Helvetica Neue"/>
              <a:cs typeface="Helvetica Neue"/>
              <a:sym typeface="Helvetica Neue"/>
            </a:endParaRPr>
          </a:p>
        </p:txBody>
      </p:sp>
      <p:sp>
        <p:nvSpPr>
          <p:cNvPr id="478" name="Google Shape;478;g23bdd8b987f_6_96"/>
          <p:cNvSpPr txBox="1"/>
          <p:nvPr/>
        </p:nvSpPr>
        <p:spPr>
          <a:xfrm>
            <a:off x="748800" y="1827400"/>
            <a:ext cx="3559500" cy="44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"ip"</a:t>
            </a:r>
            <a:r>
              <a:rPr lang="en-US" sz="900" b="1">
                <a:solidFill>
                  <a:srgbClr val="37474F"/>
                </a:solidFill>
                <a:latin typeface="Courier New"/>
                <a:ea typeface="Courier New"/>
                <a:cs typeface="Courier New"/>
                <a:sym typeface="Courier New"/>
              </a:rPr>
              <a:t>: </a:t>
            </a:r>
            <a:r>
              <a:rPr lang="en-US" sz="900" b="1">
                <a:solidFill>
                  <a:srgbClr val="388E3C"/>
                </a:solidFill>
                <a:latin typeface="Courier New"/>
                <a:ea typeface="Courier New"/>
                <a:cs typeface="Courier New"/>
                <a:sym typeface="Courier New"/>
              </a:rPr>
              <a:t>"&lt;IP_ADDR&gt;"</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"domain"</a:t>
            </a:r>
            <a:r>
              <a:rPr lang="en-US" sz="900" b="1">
                <a:solidFill>
                  <a:srgbClr val="37474F"/>
                </a:solidFill>
                <a:latin typeface="Courier New"/>
                <a:ea typeface="Courier New"/>
                <a:cs typeface="Courier New"/>
                <a:sym typeface="Courier New"/>
              </a:rPr>
              <a:t>: </a:t>
            </a:r>
            <a:r>
              <a:rPr lang="en-US" sz="900" b="1">
                <a:solidFill>
                  <a:srgbClr val="388E3C"/>
                </a:solidFill>
                <a:latin typeface="Courier New"/>
                <a:ea typeface="Courier New"/>
                <a:cs typeface="Courier New"/>
                <a:sym typeface="Courier New"/>
              </a:rPr>
              <a:t>"&lt;DOMAIN&gt;"</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"data"</a:t>
            </a: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"tls"</a:t>
            </a: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"status"</a:t>
            </a:r>
            <a:r>
              <a:rPr lang="en-US" sz="900" b="1">
                <a:solidFill>
                  <a:srgbClr val="37474F"/>
                </a:solidFill>
                <a:latin typeface="Courier New"/>
                <a:ea typeface="Courier New"/>
                <a:cs typeface="Courier New"/>
                <a:sym typeface="Courier New"/>
              </a:rPr>
              <a:t>: </a:t>
            </a:r>
            <a:r>
              <a:rPr lang="en-US" sz="900" b="1">
                <a:solidFill>
                  <a:srgbClr val="388E3C"/>
                </a:solidFill>
                <a:latin typeface="Courier New"/>
                <a:ea typeface="Courier New"/>
                <a:cs typeface="Courier New"/>
                <a:sym typeface="Courier New"/>
              </a:rPr>
              <a:t>"success"</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"protocol"</a:t>
            </a:r>
            <a:r>
              <a:rPr lang="en-US" sz="900" b="1">
                <a:solidFill>
                  <a:srgbClr val="37474F"/>
                </a:solidFill>
                <a:latin typeface="Courier New"/>
                <a:ea typeface="Courier New"/>
                <a:cs typeface="Courier New"/>
                <a:sym typeface="Courier New"/>
              </a:rPr>
              <a:t>: </a:t>
            </a:r>
            <a:r>
              <a:rPr lang="en-US" sz="900" b="1">
                <a:solidFill>
                  <a:srgbClr val="388E3C"/>
                </a:solidFill>
                <a:latin typeface="Courier New"/>
                <a:ea typeface="Courier New"/>
                <a:cs typeface="Courier New"/>
                <a:sym typeface="Courier New"/>
              </a:rPr>
              <a:t>"tls"</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"result"</a:t>
            </a: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"handshake_log"</a:t>
            </a: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"server_hello"</a:t>
            </a: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"version"</a:t>
            </a: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"name"</a:t>
            </a:r>
            <a:r>
              <a:rPr lang="en-US" sz="900" b="1">
                <a:solidFill>
                  <a:srgbClr val="37474F"/>
                </a:solidFill>
                <a:latin typeface="Courier New"/>
                <a:ea typeface="Courier New"/>
                <a:cs typeface="Courier New"/>
                <a:sym typeface="Courier New"/>
              </a:rPr>
              <a:t>: </a:t>
            </a:r>
            <a:r>
              <a:rPr lang="en-US" sz="900" b="1">
                <a:solidFill>
                  <a:srgbClr val="388E3C"/>
                </a:solidFill>
                <a:latin typeface="Courier New"/>
                <a:ea typeface="Courier New"/>
                <a:cs typeface="Courier New"/>
                <a:sym typeface="Courier New"/>
              </a:rPr>
              <a:t>"TLSv1.2"</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"value"</a:t>
            </a:r>
            <a:r>
              <a:rPr lang="en-US" sz="900" b="1">
                <a:solidFill>
                  <a:srgbClr val="37474F"/>
                </a:solidFill>
                <a:latin typeface="Courier New"/>
                <a:ea typeface="Courier New"/>
                <a:cs typeface="Courier New"/>
                <a:sym typeface="Courier New"/>
              </a:rPr>
              <a:t>: </a:t>
            </a:r>
            <a:r>
              <a:rPr lang="en-US" sz="900" b="1">
                <a:solidFill>
                  <a:srgbClr val="C53929"/>
                </a:solidFill>
                <a:latin typeface="Courier New"/>
                <a:ea typeface="Courier New"/>
                <a:cs typeface="Courier New"/>
                <a:sym typeface="Courier New"/>
              </a:rPr>
              <a:t>771</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"cipher_suite"</a:t>
            </a: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"hex"</a:t>
            </a:r>
            <a:r>
              <a:rPr lang="en-US" sz="900" b="1">
                <a:solidFill>
                  <a:srgbClr val="37474F"/>
                </a:solidFill>
                <a:latin typeface="Courier New"/>
                <a:ea typeface="Courier New"/>
                <a:cs typeface="Courier New"/>
                <a:sym typeface="Courier New"/>
              </a:rPr>
              <a:t>: </a:t>
            </a:r>
            <a:r>
              <a:rPr lang="en-US" sz="900" b="1">
                <a:solidFill>
                  <a:srgbClr val="388E3C"/>
                </a:solidFill>
                <a:latin typeface="Courier New"/>
                <a:ea typeface="Courier New"/>
                <a:cs typeface="Courier New"/>
                <a:sym typeface="Courier New"/>
              </a:rPr>
              <a:t>"0x003D"</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"name"</a:t>
            </a:r>
            <a:r>
              <a:rPr lang="en-US" sz="900" b="1">
                <a:solidFill>
                  <a:srgbClr val="37474F"/>
                </a:solidFill>
                <a:latin typeface="Courier New"/>
                <a:ea typeface="Courier New"/>
                <a:cs typeface="Courier New"/>
                <a:sym typeface="Courier New"/>
              </a:rPr>
              <a:t>: </a:t>
            </a:r>
            <a:r>
              <a:rPr lang="en-US" sz="900" b="1">
                <a:solidFill>
                  <a:srgbClr val="388E3C"/>
                </a:solidFill>
                <a:latin typeface="Courier New"/>
                <a:ea typeface="Courier New"/>
                <a:cs typeface="Courier New"/>
                <a:sym typeface="Courier New"/>
              </a:rPr>
              <a:t>"TLS_RSA_WITH_</a:t>
            </a:r>
            <a:endParaRPr sz="900" b="1">
              <a:solidFill>
                <a:srgbClr val="388E3C"/>
              </a:solidFill>
              <a:latin typeface="Courier New"/>
              <a:ea typeface="Courier New"/>
              <a:cs typeface="Courier New"/>
              <a:sym typeface="Courier New"/>
            </a:endParaRPr>
          </a:p>
          <a:p>
            <a:pPr marL="914400" lvl="0" indent="457200" algn="l" rtl="0">
              <a:spcBef>
                <a:spcPts val="0"/>
              </a:spcBef>
              <a:spcAft>
                <a:spcPts val="0"/>
              </a:spcAft>
              <a:buNone/>
            </a:pPr>
            <a:r>
              <a:rPr lang="en-US" sz="900" b="1">
                <a:solidFill>
                  <a:srgbClr val="388E3C"/>
                </a:solidFill>
                <a:latin typeface="Courier New"/>
                <a:ea typeface="Courier New"/>
                <a:cs typeface="Courier New"/>
                <a:sym typeface="Courier New"/>
              </a:rPr>
              <a:t>AES_256_CBC_SHA256"</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"value"</a:t>
            </a:r>
            <a:r>
              <a:rPr lang="en-US" sz="900" b="1">
                <a:solidFill>
                  <a:srgbClr val="37474F"/>
                </a:solidFill>
                <a:latin typeface="Courier New"/>
                <a:ea typeface="Courier New"/>
                <a:cs typeface="Courier New"/>
                <a:sym typeface="Courier New"/>
              </a:rPr>
              <a:t>: </a:t>
            </a:r>
            <a:r>
              <a:rPr lang="en-US" sz="900" b="1">
                <a:solidFill>
                  <a:srgbClr val="C53929"/>
                </a:solidFill>
                <a:latin typeface="Courier New"/>
                <a:ea typeface="Courier New"/>
                <a:cs typeface="Courier New"/>
                <a:sym typeface="Courier New"/>
              </a:rPr>
              <a:t>22</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"compression_method"</a:t>
            </a:r>
            <a:r>
              <a:rPr lang="en-US" sz="900" b="1">
                <a:solidFill>
                  <a:srgbClr val="37474F"/>
                </a:solidFill>
                <a:latin typeface="Courier New"/>
                <a:ea typeface="Courier New"/>
                <a:cs typeface="Courier New"/>
                <a:sym typeface="Courier New"/>
              </a:rPr>
              <a:t>: </a:t>
            </a:r>
            <a:r>
              <a:rPr lang="en-US" sz="900" b="1">
                <a:solidFill>
                  <a:srgbClr val="C53929"/>
                </a:solidFill>
                <a:latin typeface="Courier New"/>
                <a:ea typeface="Courier New"/>
                <a:cs typeface="Courier New"/>
                <a:sym typeface="Courier New"/>
              </a:rPr>
              <a:t>0</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"ocsp_stapling"</a:t>
            </a: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false</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"ticket"</a:t>
            </a: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false</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"secure_renegotiation"</a:t>
            </a: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true</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"heartbeat"</a:t>
            </a: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false</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"extended_master_secret"</a:t>
            </a: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false</a:t>
            </a:r>
            <a:endParaRPr sz="900" b="1">
              <a:solidFill>
                <a:srgbClr val="37474F"/>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ctr" rtl="0">
              <a:lnSpc>
                <a:spcPct val="150000"/>
              </a:lnSpc>
              <a:spcBef>
                <a:spcPts val="0"/>
              </a:spcBef>
              <a:spcAft>
                <a:spcPts val="0"/>
              </a:spcAft>
              <a:buNone/>
            </a:pPr>
            <a:r>
              <a:rPr lang="en-US" sz="1200" b="1">
                <a:solidFill>
                  <a:srgbClr val="37474F"/>
                </a:solidFill>
                <a:latin typeface="Courier New"/>
                <a:ea typeface="Courier New"/>
                <a:cs typeface="Courier New"/>
                <a:sym typeface="Courier New"/>
              </a:rPr>
              <a:t>....</a:t>
            </a:r>
            <a:endParaRPr sz="1200" b="1">
              <a:solidFill>
                <a:srgbClr val="37474F"/>
              </a:solidFill>
              <a:latin typeface="Courier New"/>
              <a:ea typeface="Courier New"/>
              <a:cs typeface="Courier New"/>
              <a:sym typeface="Courier New"/>
            </a:endParaRPr>
          </a:p>
          <a:p>
            <a:pPr marL="0" lvl="0" indent="0" algn="ctr" rtl="0">
              <a:lnSpc>
                <a:spcPct val="150000"/>
              </a:lnSpc>
              <a:spcBef>
                <a:spcPts val="0"/>
              </a:spcBef>
              <a:spcAft>
                <a:spcPts val="0"/>
              </a:spcAft>
              <a:buClr>
                <a:schemeClr val="dk1"/>
              </a:buClr>
              <a:buSzPts val="1100"/>
              <a:buFont typeface="Arial"/>
              <a:buNone/>
            </a:pPr>
            <a:r>
              <a:rPr lang="en-US" sz="1200" b="1">
                <a:solidFill>
                  <a:srgbClr val="37474F"/>
                </a:solidFill>
                <a:latin typeface="Courier New"/>
                <a:ea typeface="Courier New"/>
                <a:cs typeface="Courier New"/>
                <a:sym typeface="Courier New"/>
              </a:rPr>
              <a:t>....</a:t>
            </a:r>
            <a:endParaRPr sz="1200" b="1">
              <a:solidFill>
                <a:srgbClr val="37474F"/>
              </a:solidFill>
              <a:latin typeface="Courier New"/>
              <a:ea typeface="Courier New"/>
              <a:cs typeface="Courier New"/>
              <a:sym typeface="Courier New"/>
            </a:endParaRPr>
          </a:p>
        </p:txBody>
      </p:sp>
      <p:cxnSp>
        <p:nvCxnSpPr>
          <p:cNvPr id="479" name="Google Shape;479;g23bdd8b987f_6_96"/>
          <p:cNvCxnSpPr>
            <a:stCxn id="477" idx="2"/>
          </p:cNvCxnSpPr>
          <p:nvPr/>
        </p:nvCxnSpPr>
        <p:spPr>
          <a:xfrm>
            <a:off x="5436829" y="2039558"/>
            <a:ext cx="0" cy="3828300"/>
          </a:xfrm>
          <a:prstGeom prst="straightConnector1">
            <a:avLst/>
          </a:prstGeom>
          <a:noFill/>
          <a:ln w="9525" cap="flat" cmpd="sng">
            <a:solidFill>
              <a:srgbClr val="595959"/>
            </a:solidFill>
            <a:prstDash val="solid"/>
            <a:round/>
            <a:headEnd type="none" w="med" len="med"/>
            <a:tailEnd type="none" w="med" len="med"/>
          </a:ln>
        </p:spPr>
      </p:cxnSp>
      <p:grpSp>
        <p:nvGrpSpPr>
          <p:cNvPr id="480" name="Google Shape;480;g23bdd8b987f_6_96"/>
          <p:cNvGrpSpPr/>
          <p:nvPr/>
        </p:nvGrpSpPr>
        <p:grpSpPr>
          <a:xfrm>
            <a:off x="5755050" y="5341900"/>
            <a:ext cx="6227650" cy="520050"/>
            <a:chOff x="5755050" y="5341900"/>
            <a:chExt cx="6227650" cy="520050"/>
          </a:xfrm>
        </p:grpSpPr>
        <p:grpSp>
          <p:nvGrpSpPr>
            <p:cNvPr id="481" name="Google Shape;481;g23bdd8b987f_6_96"/>
            <p:cNvGrpSpPr/>
            <p:nvPr/>
          </p:nvGrpSpPr>
          <p:grpSpPr>
            <a:xfrm>
              <a:off x="5755050" y="5341900"/>
              <a:ext cx="2454000" cy="492600"/>
              <a:chOff x="6212850" y="5369350"/>
              <a:chExt cx="2454000" cy="492600"/>
            </a:xfrm>
          </p:grpSpPr>
          <p:sp>
            <p:nvSpPr>
              <p:cNvPr id="482" name="Google Shape;482;g23bdd8b987f_6_96"/>
              <p:cNvSpPr/>
              <p:nvPr/>
            </p:nvSpPr>
            <p:spPr>
              <a:xfrm>
                <a:off x="6212850" y="5480050"/>
                <a:ext cx="271200" cy="271200"/>
              </a:xfrm>
              <a:prstGeom prst="rect">
                <a:avLst/>
              </a:prstGeom>
              <a:solidFill>
                <a:srgbClr val="93C47D"/>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g23bdd8b987f_6_96"/>
              <p:cNvSpPr txBox="1"/>
              <p:nvPr/>
            </p:nvSpPr>
            <p:spPr>
              <a:xfrm>
                <a:off x="6484050" y="5369350"/>
                <a:ext cx="2182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latin typeface="Courier New"/>
                    <a:ea typeface="Courier New"/>
                    <a:cs typeface="Courier New"/>
                    <a:sym typeface="Courier New"/>
                  </a:rPr>
                  <a:t>server_hello</a:t>
                </a:r>
                <a:endParaRPr sz="2000">
                  <a:solidFill>
                    <a:schemeClr val="dk1"/>
                  </a:solidFill>
                  <a:latin typeface="Courier New"/>
                  <a:ea typeface="Courier New"/>
                  <a:cs typeface="Courier New"/>
                  <a:sym typeface="Courier New"/>
                </a:endParaRPr>
              </a:p>
            </p:txBody>
          </p:sp>
        </p:grpSp>
        <p:grpSp>
          <p:nvGrpSpPr>
            <p:cNvPr id="484" name="Google Shape;484;g23bdd8b987f_6_96"/>
            <p:cNvGrpSpPr/>
            <p:nvPr/>
          </p:nvGrpSpPr>
          <p:grpSpPr>
            <a:xfrm>
              <a:off x="8209050" y="5369350"/>
              <a:ext cx="2166000" cy="492600"/>
              <a:chOff x="8209050" y="5369350"/>
              <a:chExt cx="2166000" cy="492600"/>
            </a:xfrm>
          </p:grpSpPr>
          <p:sp>
            <p:nvSpPr>
              <p:cNvPr id="485" name="Google Shape;485;g23bdd8b987f_6_96"/>
              <p:cNvSpPr/>
              <p:nvPr/>
            </p:nvSpPr>
            <p:spPr>
              <a:xfrm>
                <a:off x="8209050" y="5452600"/>
                <a:ext cx="271200" cy="271200"/>
              </a:xfrm>
              <a:prstGeom prst="rect">
                <a:avLst/>
              </a:prstGeom>
              <a:solidFill>
                <a:srgbClr val="A4C2F4"/>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g23bdd8b987f_6_96"/>
              <p:cNvSpPr txBox="1"/>
              <p:nvPr/>
            </p:nvSpPr>
            <p:spPr>
              <a:xfrm>
                <a:off x="8480250" y="5369350"/>
                <a:ext cx="1894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latin typeface="Courier New"/>
                    <a:ea typeface="Courier New"/>
                    <a:cs typeface="Courier New"/>
                    <a:sym typeface="Courier New"/>
                  </a:rPr>
                  <a:t>certificate</a:t>
                </a:r>
                <a:endParaRPr sz="2000">
                  <a:solidFill>
                    <a:schemeClr val="dk1"/>
                  </a:solidFill>
                  <a:latin typeface="Courier New"/>
                  <a:ea typeface="Courier New"/>
                  <a:cs typeface="Courier New"/>
                  <a:sym typeface="Courier New"/>
                </a:endParaRPr>
              </a:p>
            </p:txBody>
          </p:sp>
        </p:grpSp>
        <p:grpSp>
          <p:nvGrpSpPr>
            <p:cNvPr id="487" name="Google Shape;487;g23bdd8b987f_6_96"/>
            <p:cNvGrpSpPr/>
            <p:nvPr/>
          </p:nvGrpSpPr>
          <p:grpSpPr>
            <a:xfrm>
              <a:off x="10488100" y="5341900"/>
              <a:ext cx="1494600" cy="492600"/>
              <a:chOff x="10488100" y="5341900"/>
              <a:chExt cx="1494600" cy="492600"/>
            </a:xfrm>
          </p:grpSpPr>
          <p:sp>
            <p:nvSpPr>
              <p:cNvPr id="488" name="Google Shape;488;g23bdd8b987f_6_96"/>
              <p:cNvSpPr/>
              <p:nvPr/>
            </p:nvSpPr>
            <p:spPr>
              <a:xfrm>
                <a:off x="10488100" y="5452600"/>
                <a:ext cx="271200" cy="271200"/>
              </a:xfrm>
              <a:prstGeom prst="rect">
                <a:avLst/>
              </a:prstGeom>
              <a:solidFill>
                <a:srgbClr val="FFD9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g23bdd8b987f_6_96"/>
              <p:cNvSpPr txBox="1"/>
              <p:nvPr/>
            </p:nvSpPr>
            <p:spPr>
              <a:xfrm>
                <a:off x="10759300" y="5341900"/>
                <a:ext cx="1223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latin typeface="Courier New"/>
                    <a:ea typeface="Courier New"/>
                    <a:cs typeface="Courier New"/>
                    <a:sym typeface="Courier New"/>
                  </a:rPr>
                  <a:t>chain</a:t>
                </a:r>
                <a:endParaRPr sz="2000">
                  <a:solidFill>
                    <a:schemeClr val="dk1"/>
                  </a:solidFill>
                  <a:latin typeface="Courier New"/>
                  <a:ea typeface="Courier New"/>
                  <a:cs typeface="Courier New"/>
                  <a:sym typeface="Courier New"/>
                </a:endParaRPr>
              </a:p>
            </p:txBody>
          </p:sp>
        </p:grpSp>
      </p:grpSp>
      <p:sp>
        <p:nvSpPr>
          <p:cNvPr id="490" name="Google Shape;490;g23bdd8b987f_6_96"/>
          <p:cNvSpPr txBox="1"/>
          <p:nvPr/>
        </p:nvSpPr>
        <p:spPr>
          <a:xfrm>
            <a:off x="748800" y="1827400"/>
            <a:ext cx="3559500" cy="44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"ip"</a:t>
            </a:r>
            <a:r>
              <a:rPr lang="en-US" sz="900" b="1">
                <a:solidFill>
                  <a:srgbClr val="37474F"/>
                </a:solidFill>
                <a:latin typeface="Courier New"/>
                <a:ea typeface="Courier New"/>
                <a:cs typeface="Courier New"/>
                <a:sym typeface="Courier New"/>
              </a:rPr>
              <a:t>: </a:t>
            </a:r>
            <a:r>
              <a:rPr lang="en-US" sz="900" b="1">
                <a:solidFill>
                  <a:srgbClr val="388E3C"/>
                </a:solidFill>
                <a:latin typeface="Courier New"/>
                <a:ea typeface="Courier New"/>
                <a:cs typeface="Courier New"/>
                <a:sym typeface="Courier New"/>
              </a:rPr>
              <a:t>"&lt;IP_ADDR&gt;"</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"domain"</a:t>
            </a:r>
            <a:r>
              <a:rPr lang="en-US" sz="900" b="1">
                <a:solidFill>
                  <a:srgbClr val="37474F"/>
                </a:solidFill>
                <a:latin typeface="Courier New"/>
                <a:ea typeface="Courier New"/>
                <a:cs typeface="Courier New"/>
                <a:sym typeface="Courier New"/>
              </a:rPr>
              <a:t>: </a:t>
            </a:r>
            <a:r>
              <a:rPr lang="en-US" sz="900" b="1">
                <a:solidFill>
                  <a:srgbClr val="388E3C"/>
                </a:solidFill>
                <a:latin typeface="Courier New"/>
                <a:ea typeface="Courier New"/>
                <a:cs typeface="Courier New"/>
                <a:sym typeface="Courier New"/>
              </a:rPr>
              <a:t>"&lt;DOMAIN&gt;"</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"data"</a:t>
            </a: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"tls"</a:t>
            </a: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"status"</a:t>
            </a:r>
            <a:r>
              <a:rPr lang="en-US" sz="900" b="1">
                <a:solidFill>
                  <a:srgbClr val="37474F"/>
                </a:solidFill>
                <a:latin typeface="Courier New"/>
                <a:ea typeface="Courier New"/>
                <a:cs typeface="Courier New"/>
                <a:sym typeface="Courier New"/>
              </a:rPr>
              <a:t>: </a:t>
            </a:r>
            <a:r>
              <a:rPr lang="en-US" sz="900" b="1">
                <a:solidFill>
                  <a:srgbClr val="388E3C"/>
                </a:solidFill>
                <a:latin typeface="Courier New"/>
                <a:ea typeface="Courier New"/>
                <a:cs typeface="Courier New"/>
                <a:sym typeface="Courier New"/>
              </a:rPr>
              <a:t>"success"</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"protocol"</a:t>
            </a:r>
            <a:r>
              <a:rPr lang="en-US" sz="900" b="1">
                <a:solidFill>
                  <a:srgbClr val="37474F"/>
                </a:solidFill>
                <a:latin typeface="Courier New"/>
                <a:ea typeface="Courier New"/>
                <a:cs typeface="Courier New"/>
                <a:sym typeface="Courier New"/>
              </a:rPr>
              <a:t>: </a:t>
            </a:r>
            <a:r>
              <a:rPr lang="en-US" sz="900" b="1">
                <a:solidFill>
                  <a:srgbClr val="388E3C"/>
                </a:solidFill>
                <a:latin typeface="Courier New"/>
                <a:ea typeface="Courier New"/>
                <a:cs typeface="Courier New"/>
                <a:sym typeface="Courier New"/>
              </a:rPr>
              <a:t>"tls"</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"result"</a:t>
            </a: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"handshake_log"</a:t>
            </a: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"server_hello"</a:t>
            </a:r>
            <a:r>
              <a:rPr lang="en-US" sz="900" b="1">
                <a:solidFill>
                  <a:srgbClr val="37474F"/>
                </a:solidFill>
                <a:highlight>
                  <a:srgbClr val="93C47D"/>
                </a:highlight>
                <a:latin typeface="Courier New"/>
                <a:ea typeface="Courier New"/>
                <a:cs typeface="Courier New"/>
                <a:sym typeface="Courier New"/>
              </a:rPr>
              <a:t>: {</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"version"</a:t>
            </a:r>
            <a:r>
              <a:rPr lang="en-US" sz="900" b="1">
                <a:solidFill>
                  <a:srgbClr val="37474F"/>
                </a:solidFill>
                <a:highlight>
                  <a:srgbClr val="93C47D"/>
                </a:highlight>
                <a:latin typeface="Courier New"/>
                <a:ea typeface="Courier New"/>
                <a:cs typeface="Courier New"/>
                <a:sym typeface="Courier New"/>
              </a:rPr>
              <a:t>: {</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"name"</a:t>
            </a:r>
            <a:r>
              <a:rPr lang="en-US" sz="900" b="1">
                <a:solidFill>
                  <a:srgbClr val="37474F"/>
                </a:solidFill>
                <a:highlight>
                  <a:srgbClr val="93C47D"/>
                </a:highlight>
                <a:latin typeface="Courier New"/>
                <a:ea typeface="Courier New"/>
                <a:cs typeface="Courier New"/>
                <a:sym typeface="Courier New"/>
              </a:rPr>
              <a:t>: </a:t>
            </a:r>
            <a:r>
              <a:rPr lang="en-US" sz="900" b="1">
                <a:solidFill>
                  <a:srgbClr val="388E3C"/>
                </a:solidFill>
                <a:highlight>
                  <a:srgbClr val="93C47D"/>
                </a:highlight>
                <a:latin typeface="Courier New"/>
                <a:ea typeface="Courier New"/>
                <a:cs typeface="Courier New"/>
                <a:sym typeface="Courier New"/>
              </a:rPr>
              <a:t>"TLSv1.2"</a:t>
            </a:r>
            <a:r>
              <a:rPr lang="en-US" sz="900" b="1">
                <a:solidFill>
                  <a:srgbClr val="37474F"/>
                </a:solidFill>
                <a:highlight>
                  <a:srgbClr val="93C47D"/>
                </a:highlight>
                <a:latin typeface="Courier New"/>
                <a:ea typeface="Courier New"/>
                <a:cs typeface="Courier New"/>
                <a:sym typeface="Courier New"/>
              </a:rPr>
              <a:t>,</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"value"</a:t>
            </a:r>
            <a:r>
              <a:rPr lang="en-US" sz="900" b="1">
                <a:solidFill>
                  <a:srgbClr val="37474F"/>
                </a:solidFill>
                <a:highlight>
                  <a:srgbClr val="93C47D"/>
                </a:highlight>
                <a:latin typeface="Courier New"/>
                <a:ea typeface="Courier New"/>
                <a:cs typeface="Courier New"/>
                <a:sym typeface="Courier New"/>
              </a:rPr>
              <a:t>: </a:t>
            </a:r>
            <a:r>
              <a:rPr lang="en-US" sz="900" b="1">
                <a:solidFill>
                  <a:srgbClr val="C53929"/>
                </a:solidFill>
                <a:highlight>
                  <a:srgbClr val="93C47D"/>
                </a:highlight>
                <a:latin typeface="Courier New"/>
                <a:ea typeface="Courier New"/>
                <a:cs typeface="Courier New"/>
                <a:sym typeface="Courier New"/>
              </a:rPr>
              <a:t>771</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7474F"/>
                </a:solidFill>
                <a:highlight>
                  <a:srgbClr val="93C47D"/>
                </a:highlight>
                <a:latin typeface="Courier New"/>
                <a:ea typeface="Courier New"/>
                <a:cs typeface="Courier New"/>
                <a:sym typeface="Courier New"/>
              </a:rPr>
              <a:t>},</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"cipher_suite"</a:t>
            </a:r>
            <a:r>
              <a:rPr lang="en-US" sz="900" b="1">
                <a:solidFill>
                  <a:srgbClr val="37474F"/>
                </a:solidFill>
                <a:highlight>
                  <a:srgbClr val="93C47D"/>
                </a:highlight>
                <a:latin typeface="Courier New"/>
                <a:ea typeface="Courier New"/>
                <a:cs typeface="Courier New"/>
                <a:sym typeface="Courier New"/>
              </a:rPr>
              <a:t>: {</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"hex"</a:t>
            </a:r>
            <a:r>
              <a:rPr lang="en-US" sz="900" b="1">
                <a:solidFill>
                  <a:srgbClr val="37474F"/>
                </a:solidFill>
                <a:highlight>
                  <a:srgbClr val="93C47D"/>
                </a:highlight>
                <a:latin typeface="Courier New"/>
                <a:ea typeface="Courier New"/>
                <a:cs typeface="Courier New"/>
                <a:sym typeface="Courier New"/>
              </a:rPr>
              <a:t>: </a:t>
            </a:r>
            <a:r>
              <a:rPr lang="en-US" sz="900" b="1">
                <a:solidFill>
                  <a:srgbClr val="388E3C"/>
                </a:solidFill>
                <a:highlight>
                  <a:srgbClr val="93C47D"/>
                </a:highlight>
                <a:latin typeface="Courier New"/>
                <a:ea typeface="Courier New"/>
                <a:cs typeface="Courier New"/>
                <a:sym typeface="Courier New"/>
              </a:rPr>
              <a:t>"0x003D"</a:t>
            </a:r>
            <a:r>
              <a:rPr lang="en-US" sz="900" b="1">
                <a:solidFill>
                  <a:srgbClr val="37474F"/>
                </a:solidFill>
                <a:highlight>
                  <a:srgbClr val="93C47D"/>
                </a:highlight>
                <a:latin typeface="Courier New"/>
                <a:ea typeface="Courier New"/>
                <a:cs typeface="Courier New"/>
                <a:sym typeface="Courier New"/>
              </a:rPr>
              <a:t>,</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"name"</a:t>
            </a:r>
            <a:r>
              <a:rPr lang="en-US" sz="900" b="1">
                <a:solidFill>
                  <a:srgbClr val="37474F"/>
                </a:solidFill>
                <a:highlight>
                  <a:srgbClr val="93C47D"/>
                </a:highlight>
                <a:latin typeface="Courier New"/>
                <a:ea typeface="Courier New"/>
                <a:cs typeface="Courier New"/>
                <a:sym typeface="Courier New"/>
              </a:rPr>
              <a:t>: </a:t>
            </a:r>
            <a:r>
              <a:rPr lang="en-US" sz="900" b="1">
                <a:solidFill>
                  <a:srgbClr val="388E3C"/>
                </a:solidFill>
                <a:highlight>
                  <a:srgbClr val="93C47D"/>
                </a:highlight>
                <a:latin typeface="Courier New"/>
                <a:ea typeface="Courier New"/>
                <a:cs typeface="Courier New"/>
                <a:sym typeface="Courier New"/>
              </a:rPr>
              <a:t>"TLS_RSA_WITH_</a:t>
            </a:r>
            <a:endParaRPr sz="900" b="1">
              <a:solidFill>
                <a:srgbClr val="388E3C"/>
              </a:solidFill>
              <a:highlight>
                <a:srgbClr val="93C47D"/>
              </a:highlight>
              <a:latin typeface="Courier New"/>
              <a:ea typeface="Courier New"/>
              <a:cs typeface="Courier New"/>
              <a:sym typeface="Courier New"/>
            </a:endParaRPr>
          </a:p>
          <a:p>
            <a:pPr marL="914400" lvl="0" indent="457200" algn="l" rtl="0">
              <a:spcBef>
                <a:spcPts val="0"/>
              </a:spcBef>
              <a:spcAft>
                <a:spcPts val="0"/>
              </a:spcAft>
              <a:buNone/>
            </a:pPr>
            <a:r>
              <a:rPr lang="en-US" sz="900" b="1">
                <a:solidFill>
                  <a:srgbClr val="388E3C"/>
                </a:solidFill>
                <a:highlight>
                  <a:srgbClr val="93C47D"/>
                </a:highlight>
                <a:latin typeface="Courier New"/>
                <a:ea typeface="Courier New"/>
                <a:cs typeface="Courier New"/>
                <a:sym typeface="Courier New"/>
              </a:rPr>
              <a:t>AES_256_CBC_SHA256"</a:t>
            </a:r>
            <a:r>
              <a:rPr lang="en-US" sz="900" b="1">
                <a:solidFill>
                  <a:srgbClr val="37474F"/>
                </a:solidFill>
                <a:highlight>
                  <a:srgbClr val="93C47D"/>
                </a:highlight>
                <a:latin typeface="Courier New"/>
                <a:ea typeface="Courier New"/>
                <a:cs typeface="Courier New"/>
                <a:sym typeface="Courier New"/>
              </a:rPr>
              <a:t>,</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"value"</a:t>
            </a:r>
            <a:r>
              <a:rPr lang="en-US" sz="900" b="1">
                <a:solidFill>
                  <a:srgbClr val="37474F"/>
                </a:solidFill>
                <a:highlight>
                  <a:srgbClr val="93C47D"/>
                </a:highlight>
                <a:latin typeface="Courier New"/>
                <a:ea typeface="Courier New"/>
                <a:cs typeface="Courier New"/>
                <a:sym typeface="Courier New"/>
              </a:rPr>
              <a:t>: </a:t>
            </a:r>
            <a:r>
              <a:rPr lang="en-US" sz="900" b="1">
                <a:solidFill>
                  <a:srgbClr val="C53929"/>
                </a:solidFill>
                <a:highlight>
                  <a:srgbClr val="93C47D"/>
                </a:highlight>
                <a:latin typeface="Courier New"/>
                <a:ea typeface="Courier New"/>
                <a:cs typeface="Courier New"/>
                <a:sym typeface="Courier New"/>
              </a:rPr>
              <a:t>22</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7474F"/>
                </a:solidFill>
                <a:highlight>
                  <a:srgbClr val="93C47D"/>
                </a:highlight>
                <a:latin typeface="Courier New"/>
                <a:ea typeface="Courier New"/>
                <a:cs typeface="Courier New"/>
                <a:sym typeface="Courier New"/>
              </a:rPr>
              <a:t>},</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"compression_method"</a:t>
            </a:r>
            <a:r>
              <a:rPr lang="en-US" sz="900" b="1">
                <a:solidFill>
                  <a:srgbClr val="37474F"/>
                </a:solidFill>
                <a:highlight>
                  <a:srgbClr val="93C47D"/>
                </a:highlight>
                <a:latin typeface="Courier New"/>
                <a:ea typeface="Courier New"/>
                <a:cs typeface="Courier New"/>
                <a:sym typeface="Courier New"/>
              </a:rPr>
              <a:t>: </a:t>
            </a:r>
            <a:r>
              <a:rPr lang="en-US" sz="900" b="1">
                <a:solidFill>
                  <a:srgbClr val="C53929"/>
                </a:solidFill>
                <a:highlight>
                  <a:srgbClr val="93C47D"/>
                </a:highlight>
                <a:latin typeface="Courier New"/>
                <a:ea typeface="Courier New"/>
                <a:cs typeface="Courier New"/>
                <a:sym typeface="Courier New"/>
              </a:rPr>
              <a:t>0</a:t>
            </a:r>
            <a:r>
              <a:rPr lang="en-US" sz="900" b="1">
                <a:solidFill>
                  <a:srgbClr val="37474F"/>
                </a:solidFill>
                <a:highlight>
                  <a:srgbClr val="93C47D"/>
                </a:highlight>
                <a:latin typeface="Courier New"/>
                <a:ea typeface="Courier New"/>
                <a:cs typeface="Courier New"/>
                <a:sym typeface="Courier New"/>
              </a:rPr>
              <a:t>,</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"ocsp_stapling"</a:t>
            </a:r>
            <a:r>
              <a:rPr lang="en-US" sz="900" b="1">
                <a:solidFill>
                  <a:srgbClr val="37474F"/>
                </a:solidFill>
                <a:highlight>
                  <a:srgbClr val="93C47D"/>
                </a:highlight>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false</a:t>
            </a:r>
            <a:r>
              <a:rPr lang="en-US" sz="900" b="1">
                <a:solidFill>
                  <a:srgbClr val="37474F"/>
                </a:solidFill>
                <a:highlight>
                  <a:srgbClr val="93C47D"/>
                </a:highlight>
                <a:latin typeface="Courier New"/>
                <a:ea typeface="Courier New"/>
                <a:cs typeface="Courier New"/>
                <a:sym typeface="Courier New"/>
              </a:rPr>
              <a:t>,</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"ticket"</a:t>
            </a:r>
            <a:r>
              <a:rPr lang="en-US" sz="900" b="1">
                <a:solidFill>
                  <a:srgbClr val="37474F"/>
                </a:solidFill>
                <a:highlight>
                  <a:srgbClr val="93C47D"/>
                </a:highlight>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false</a:t>
            </a:r>
            <a:r>
              <a:rPr lang="en-US" sz="900" b="1">
                <a:solidFill>
                  <a:srgbClr val="37474F"/>
                </a:solidFill>
                <a:highlight>
                  <a:srgbClr val="93C47D"/>
                </a:highlight>
                <a:latin typeface="Courier New"/>
                <a:ea typeface="Courier New"/>
                <a:cs typeface="Courier New"/>
                <a:sym typeface="Courier New"/>
              </a:rPr>
              <a:t>,</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"secure_renegotiation"</a:t>
            </a:r>
            <a:r>
              <a:rPr lang="en-US" sz="900" b="1">
                <a:solidFill>
                  <a:srgbClr val="37474F"/>
                </a:solidFill>
                <a:highlight>
                  <a:srgbClr val="93C47D"/>
                </a:highlight>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true</a:t>
            </a:r>
            <a:r>
              <a:rPr lang="en-US" sz="900" b="1">
                <a:solidFill>
                  <a:srgbClr val="37474F"/>
                </a:solidFill>
                <a:highlight>
                  <a:srgbClr val="93C47D"/>
                </a:highlight>
                <a:latin typeface="Courier New"/>
                <a:ea typeface="Courier New"/>
                <a:cs typeface="Courier New"/>
                <a:sym typeface="Courier New"/>
              </a:rPr>
              <a:t>,</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"heartbeat"</a:t>
            </a:r>
            <a:r>
              <a:rPr lang="en-US" sz="900" b="1">
                <a:solidFill>
                  <a:srgbClr val="37474F"/>
                </a:solidFill>
                <a:highlight>
                  <a:srgbClr val="93C47D"/>
                </a:highlight>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false</a:t>
            </a:r>
            <a:r>
              <a:rPr lang="en-US" sz="900" b="1">
                <a:solidFill>
                  <a:srgbClr val="37474F"/>
                </a:solidFill>
                <a:highlight>
                  <a:srgbClr val="93C47D"/>
                </a:highlight>
                <a:latin typeface="Courier New"/>
                <a:ea typeface="Courier New"/>
                <a:cs typeface="Courier New"/>
                <a:sym typeface="Courier New"/>
              </a:rPr>
              <a:t>,</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"extended_master_secret"</a:t>
            </a:r>
            <a:r>
              <a:rPr lang="en-US" sz="900" b="1">
                <a:solidFill>
                  <a:srgbClr val="37474F"/>
                </a:solidFill>
                <a:highlight>
                  <a:srgbClr val="93C47D"/>
                </a:highlight>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false</a:t>
            </a:r>
            <a:endParaRPr sz="900" b="1">
              <a:solidFill>
                <a:srgbClr val="37474F"/>
              </a:solidFill>
              <a:highlight>
                <a:srgbClr val="93C47D"/>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7474F"/>
                </a:solidFill>
                <a:highlight>
                  <a:srgbClr val="93C47D"/>
                </a:highlight>
                <a:latin typeface="Courier New"/>
                <a:ea typeface="Courier New"/>
                <a:cs typeface="Courier New"/>
                <a:sym typeface="Courier New"/>
              </a:rPr>
              <a:t>},</a:t>
            </a:r>
            <a:endParaRPr sz="900" b="1">
              <a:solidFill>
                <a:srgbClr val="37474F"/>
              </a:solidFill>
              <a:highlight>
                <a:srgbClr val="93C47D"/>
              </a:highlight>
              <a:latin typeface="Courier New"/>
              <a:ea typeface="Courier New"/>
              <a:cs typeface="Courier New"/>
              <a:sym typeface="Courier New"/>
            </a:endParaRPr>
          </a:p>
          <a:p>
            <a:pPr marL="0" lvl="0" indent="0" algn="ctr" rtl="0">
              <a:lnSpc>
                <a:spcPct val="150000"/>
              </a:lnSpc>
              <a:spcBef>
                <a:spcPts val="0"/>
              </a:spcBef>
              <a:spcAft>
                <a:spcPts val="0"/>
              </a:spcAft>
              <a:buNone/>
            </a:pPr>
            <a:r>
              <a:rPr lang="en-US" sz="1200" b="1">
                <a:solidFill>
                  <a:srgbClr val="37474F"/>
                </a:solidFill>
                <a:highlight>
                  <a:srgbClr val="A4C2F4"/>
                </a:highlight>
                <a:latin typeface="Courier New"/>
                <a:ea typeface="Courier New"/>
                <a:cs typeface="Courier New"/>
                <a:sym typeface="Courier New"/>
              </a:rPr>
              <a:t>....</a:t>
            </a:r>
            <a:endParaRPr sz="1200" b="1">
              <a:solidFill>
                <a:srgbClr val="37474F"/>
              </a:solidFill>
              <a:highlight>
                <a:srgbClr val="A4C2F4"/>
              </a:highlight>
              <a:latin typeface="Courier New"/>
              <a:ea typeface="Courier New"/>
              <a:cs typeface="Courier New"/>
              <a:sym typeface="Courier New"/>
            </a:endParaRPr>
          </a:p>
          <a:p>
            <a:pPr marL="0" lvl="0" indent="0" algn="ctr" rtl="0">
              <a:lnSpc>
                <a:spcPct val="150000"/>
              </a:lnSpc>
              <a:spcBef>
                <a:spcPts val="0"/>
              </a:spcBef>
              <a:spcAft>
                <a:spcPts val="0"/>
              </a:spcAft>
              <a:buClr>
                <a:schemeClr val="dk1"/>
              </a:buClr>
              <a:buSzPts val="1100"/>
              <a:buFont typeface="Arial"/>
              <a:buNone/>
            </a:pPr>
            <a:r>
              <a:rPr lang="en-US" sz="1200" b="1">
                <a:solidFill>
                  <a:srgbClr val="37474F"/>
                </a:solidFill>
                <a:highlight>
                  <a:srgbClr val="FFD966"/>
                </a:highlight>
                <a:latin typeface="Courier New"/>
                <a:ea typeface="Courier New"/>
                <a:cs typeface="Courier New"/>
                <a:sym typeface="Courier New"/>
              </a:rPr>
              <a:t>....</a:t>
            </a:r>
            <a:endParaRPr sz="1200" b="1">
              <a:solidFill>
                <a:srgbClr val="37474F"/>
              </a:solidFill>
              <a:highlight>
                <a:srgbClr val="FFD966"/>
              </a:highlight>
              <a:latin typeface="Courier New"/>
              <a:ea typeface="Courier New"/>
              <a:cs typeface="Courier New"/>
              <a:sym typeface="Courier New"/>
            </a:endParaRPr>
          </a:p>
        </p:txBody>
      </p:sp>
      <p:sp>
        <p:nvSpPr>
          <p:cNvPr id="491" name="Google Shape;491;g23bdd8b987f_6_96"/>
          <p:cNvSpPr txBox="1"/>
          <p:nvPr/>
        </p:nvSpPr>
        <p:spPr>
          <a:xfrm>
            <a:off x="6212852" y="2043690"/>
            <a:ext cx="5233500" cy="318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highlight>
                  <a:srgbClr val="93C47D"/>
                </a:highlight>
                <a:latin typeface="Courier New"/>
                <a:ea typeface="Courier New"/>
                <a:cs typeface="Courier New"/>
                <a:sym typeface="Courier New"/>
              </a:rPr>
              <a:t>tlsv1_2 tls_rsa_with_aes_256_cbc_sha256 secure_renegotiation </a:t>
            </a:r>
            <a:r>
              <a:rPr lang="en-US" sz="1500">
                <a:highlight>
                  <a:srgbClr val="A4C2F4"/>
                </a:highlight>
                <a:latin typeface="Courier New"/>
                <a:ea typeface="Courier New"/>
                <a:cs typeface="Courier New"/>
                <a:sym typeface="Courier New"/>
              </a:rPr>
              <a:t>sha256_rsa sectigo_rsa_domain_validation_secure_server_ca gb salford greater_manchester sectigo_limited mysignia_ca rsa digital_signature key_encipherment</a:t>
            </a:r>
            <a:r>
              <a:rPr lang="en-US" sz="1500">
                <a:highlight>
                  <a:srgbClr val="FFFFFF"/>
                </a:highlight>
                <a:latin typeface="Courier New"/>
                <a:ea typeface="Courier New"/>
                <a:cs typeface="Courier New"/>
                <a:sym typeface="Courier New"/>
              </a:rPr>
              <a:t> </a:t>
            </a:r>
            <a:r>
              <a:rPr lang="en-US" sz="1500">
                <a:highlight>
                  <a:srgbClr val="FFD966"/>
                </a:highlight>
                <a:latin typeface="Courier New"/>
                <a:ea typeface="Courier New"/>
                <a:cs typeface="Courier New"/>
                <a:sym typeface="Courier New"/>
              </a:rPr>
              <a:t>server_auth client_auth sha256_rsa sha384_rsa usertrust_rsa_certification_authority us jersey_city new_jersey the_usertrust_network sectigo_rsa_domain_validation_secure_server_ca gb salford greater_manchester sectigo_limited rsa digital_signature</a:t>
            </a:r>
            <a:endParaRPr sz="1500">
              <a:highlight>
                <a:srgbClr val="FFD966"/>
              </a:highlight>
              <a:latin typeface="Courier New"/>
              <a:ea typeface="Courier New"/>
              <a:cs typeface="Courier New"/>
              <a:sym typeface="Courier New"/>
            </a:endParaRPr>
          </a:p>
        </p:txBody>
      </p:sp>
      <p:grpSp>
        <p:nvGrpSpPr>
          <p:cNvPr id="492" name="Google Shape;492;g23bdd8b987f_6_96"/>
          <p:cNvGrpSpPr/>
          <p:nvPr/>
        </p:nvGrpSpPr>
        <p:grpSpPr>
          <a:xfrm>
            <a:off x="687400" y="2689600"/>
            <a:ext cx="5950775" cy="1894500"/>
            <a:chOff x="687400" y="2615150"/>
            <a:chExt cx="5950775" cy="1894500"/>
          </a:xfrm>
        </p:grpSpPr>
        <p:sp>
          <p:nvSpPr>
            <p:cNvPr id="493" name="Google Shape;493;g23bdd8b987f_6_96"/>
            <p:cNvSpPr txBox="1"/>
            <p:nvPr/>
          </p:nvSpPr>
          <p:spPr>
            <a:xfrm>
              <a:off x="687400" y="2615150"/>
              <a:ext cx="4422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Helvetica Neue"/>
                  <a:ea typeface="Helvetica Neue"/>
                  <a:cs typeface="Helvetica Neue"/>
                  <a:sym typeface="Helvetica Neue"/>
                </a:rPr>
                <a:t>WordPiece tokenization: 32,000 tokens</a:t>
              </a:r>
              <a:endParaRPr sz="1800">
                <a:latin typeface="Helvetica Neue"/>
                <a:ea typeface="Helvetica Neue"/>
                <a:cs typeface="Helvetica Neue"/>
                <a:sym typeface="Helvetica Neue"/>
              </a:endParaRPr>
            </a:p>
          </p:txBody>
        </p:sp>
        <p:grpSp>
          <p:nvGrpSpPr>
            <p:cNvPr id="494" name="Google Shape;494;g23bdd8b987f_6_96"/>
            <p:cNvGrpSpPr/>
            <p:nvPr/>
          </p:nvGrpSpPr>
          <p:grpSpPr>
            <a:xfrm>
              <a:off x="768325" y="3015350"/>
              <a:ext cx="4613275" cy="1262100"/>
              <a:chOff x="4082950" y="3545800"/>
              <a:chExt cx="4613275" cy="1262100"/>
            </a:xfrm>
          </p:grpSpPr>
          <p:sp>
            <p:nvSpPr>
              <p:cNvPr id="495" name="Google Shape;495;g23bdd8b987f_6_96"/>
              <p:cNvSpPr txBox="1"/>
              <p:nvPr/>
            </p:nvSpPr>
            <p:spPr>
              <a:xfrm>
                <a:off x="4082950" y="3545800"/>
                <a:ext cx="1452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ourier New"/>
                    <a:ea typeface="Courier New"/>
                    <a:cs typeface="Courier New"/>
                    <a:sym typeface="Courier New"/>
                  </a:rPr>
                  <a:t>assurance</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1d4</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goget</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gogetssl</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##ions</a:t>
                </a:r>
                <a:endParaRPr>
                  <a:latin typeface="Courier New"/>
                  <a:ea typeface="Courier New"/>
                  <a:cs typeface="Courier New"/>
                  <a:sym typeface="Courier New"/>
                </a:endParaRPr>
              </a:p>
            </p:txBody>
          </p:sp>
          <p:sp>
            <p:nvSpPr>
              <p:cNvPr id="496" name="Google Shape;496;g23bdd8b987f_6_96"/>
              <p:cNvSpPr txBox="1"/>
              <p:nvPr/>
            </p:nvSpPr>
            <p:spPr>
              <a:xfrm>
                <a:off x="5696225" y="3545800"/>
                <a:ext cx="3000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000000"/>
                    </a:solidFill>
                    <a:latin typeface="Courier New"/>
                    <a:ea typeface="Courier New"/>
                    <a:cs typeface="Courier New"/>
                    <a:sym typeface="Courier New"/>
                  </a:rPr>
                  <a:t>##yp</a:t>
                </a:r>
                <a:endParaRPr>
                  <a:solidFill>
                    <a:srgbClr val="000000"/>
                  </a:solidFill>
                  <a:latin typeface="Courier New"/>
                  <a:ea typeface="Courier New"/>
                  <a:cs typeface="Courier New"/>
                  <a:sym typeface="Courier New"/>
                </a:endParaRPr>
              </a:p>
              <a:p>
                <a:pPr marL="0" lvl="0" indent="0" algn="l" rtl="0">
                  <a:spcBef>
                    <a:spcPts val="0"/>
                  </a:spcBef>
                  <a:spcAft>
                    <a:spcPts val="0"/>
                  </a:spcAft>
                  <a:buNone/>
                </a:pPr>
                <a:r>
                  <a:rPr lang="en-US">
                    <a:solidFill>
                      <a:srgbClr val="000000"/>
                    </a:solidFill>
                    <a:latin typeface="Courier New"/>
                    <a:ea typeface="Courier New"/>
                    <a:cs typeface="Courier New"/>
                    <a:sym typeface="Courier New"/>
                  </a:rPr>
                  <a:t>##net</a:t>
                </a:r>
                <a:endParaRPr>
                  <a:solidFill>
                    <a:srgbClr val="000000"/>
                  </a:solidFill>
                  <a:latin typeface="Courier New"/>
                  <a:ea typeface="Courier New"/>
                  <a:cs typeface="Courier New"/>
                  <a:sym typeface="Courier New"/>
                </a:endParaRPr>
              </a:p>
              <a:p>
                <a:pPr marL="0" lvl="0" indent="0" algn="l" rtl="0">
                  <a:spcBef>
                    <a:spcPts val="0"/>
                  </a:spcBef>
                  <a:spcAft>
                    <a:spcPts val="0"/>
                  </a:spcAft>
                  <a:buNone/>
                </a:pPr>
                <a:r>
                  <a:rPr lang="en-US">
                    <a:solidFill>
                      <a:srgbClr val="000000"/>
                    </a:solidFill>
                    <a:latin typeface="Courier New"/>
                    <a:ea typeface="Courier New"/>
                    <a:cs typeface="Courier New"/>
                    <a:sym typeface="Courier New"/>
                  </a:rPr>
                  <a:t>##ong</a:t>
                </a:r>
                <a:endParaRPr>
                  <a:solidFill>
                    <a:srgbClr val="000000"/>
                  </a:solidFill>
                  <a:latin typeface="Courier New"/>
                  <a:ea typeface="Courier New"/>
                  <a:cs typeface="Courier New"/>
                  <a:sym typeface="Courier New"/>
                </a:endParaRPr>
              </a:p>
              <a:p>
                <a:pPr marL="0" lvl="0" indent="0" algn="l" rtl="0">
                  <a:spcBef>
                    <a:spcPts val="0"/>
                  </a:spcBef>
                  <a:spcAft>
                    <a:spcPts val="0"/>
                  </a:spcAft>
                  <a:buNone/>
                </a:pPr>
                <a:r>
                  <a:rPr lang="en-US">
                    <a:solidFill>
                      <a:srgbClr val="000000"/>
                    </a:solidFill>
                    <a:latin typeface="Courier New"/>
                    <a:ea typeface="Courier New"/>
                    <a:cs typeface="Courier New"/>
                    <a:sym typeface="Courier New"/>
                  </a:rPr>
                  <a:t>##ting</a:t>
                </a:r>
                <a:endParaRPr>
                  <a:latin typeface="Courier New"/>
                  <a:ea typeface="Courier New"/>
                  <a:cs typeface="Courier New"/>
                  <a:sym typeface="Courier New"/>
                </a:endParaRPr>
              </a:p>
            </p:txBody>
          </p:sp>
        </p:grpSp>
        <p:sp>
          <p:nvSpPr>
            <p:cNvPr id="497" name="Google Shape;497;g23bdd8b987f_6_96"/>
            <p:cNvSpPr txBox="1"/>
            <p:nvPr/>
          </p:nvSpPr>
          <p:spPr>
            <a:xfrm>
              <a:off x="3638175" y="3032150"/>
              <a:ext cx="3000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ourier New"/>
                  <a:ea typeface="Courier New"/>
                  <a:cs typeface="Courier New"/>
                  <a:sym typeface="Courier New"/>
                </a:rPr>
                <a:t>secure</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AES</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renegotiation</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ECDSA</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128</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GCM</a:t>
              </a:r>
              <a:endParaRPr>
                <a:latin typeface="Courier New"/>
                <a:ea typeface="Courier New"/>
                <a:cs typeface="Courier New"/>
                <a:sym typeface="Courier New"/>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49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13"/>
          <p:cNvSpPr txBox="1">
            <a:spLocks noGrp="1"/>
          </p:cNvSpPr>
          <p:nvPr>
            <p:ph type="sldNum" idx="12"/>
          </p:nvPr>
        </p:nvSpPr>
        <p:spPr>
          <a:xfrm>
            <a:off x="8610601" y="6459132"/>
            <a:ext cx="34323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503" name="Google Shape;503;p13"/>
          <p:cNvSpPr txBox="1"/>
          <p:nvPr/>
        </p:nvSpPr>
        <p:spPr>
          <a:xfrm>
            <a:off x="838200" y="1821275"/>
            <a:ext cx="112470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latin typeface="Helvetica Neue"/>
                <a:ea typeface="Helvetica Neue"/>
                <a:cs typeface="Helvetica Neue"/>
                <a:sym typeface="Helvetica Neue"/>
              </a:rPr>
              <a:t>5GB of parsed handshakes → </a:t>
            </a:r>
            <a:r>
              <a:rPr lang="en-US" sz="2500">
                <a:solidFill>
                  <a:srgbClr val="000000"/>
                </a:solidFill>
                <a:latin typeface="Helvetica Neue"/>
                <a:ea typeface="Helvetica Neue"/>
                <a:cs typeface="Helvetica Neue"/>
                <a:sym typeface="Helvetica Neue"/>
              </a:rPr>
              <a:t>8,681,927 inputs → </a:t>
            </a:r>
            <a:r>
              <a:rPr lang="en-US" sz="2500">
                <a:latin typeface="Helvetica Neue"/>
                <a:ea typeface="Helvetica Neue"/>
                <a:cs typeface="Helvetica Neue"/>
                <a:sym typeface="Helvetica Neue"/>
              </a:rPr>
              <a:t>394,839,183 words																	</a:t>
            </a:r>
            <a:endParaRPr sz="2500">
              <a:solidFill>
                <a:srgbClr val="666666"/>
              </a:solidFill>
              <a:latin typeface="Helvetica Neue"/>
              <a:ea typeface="Helvetica Neue"/>
              <a:cs typeface="Helvetica Neue"/>
              <a:sym typeface="Helvetica Neue"/>
            </a:endParaRPr>
          </a:p>
        </p:txBody>
      </p:sp>
      <p:sp>
        <p:nvSpPr>
          <p:cNvPr id="504" name="Google Shape;504;p13"/>
          <p:cNvSpPr txBox="1"/>
          <p:nvPr/>
        </p:nvSpPr>
        <p:spPr>
          <a:xfrm>
            <a:off x="3219900" y="4154575"/>
            <a:ext cx="5752200" cy="83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100">
                <a:latin typeface="Courier New"/>
                <a:ea typeface="Courier New"/>
                <a:cs typeface="Courier New"/>
                <a:sym typeface="Courier New"/>
              </a:rPr>
              <a:t>masked_lm_accuracy = 0.98815787</a:t>
            </a:r>
            <a:endParaRPr sz="2100">
              <a:latin typeface="Courier New"/>
              <a:ea typeface="Courier New"/>
              <a:cs typeface="Courier New"/>
              <a:sym typeface="Courier New"/>
            </a:endParaRPr>
          </a:p>
          <a:p>
            <a:pPr marL="0" lvl="0" indent="0" algn="l" rtl="0">
              <a:spcBef>
                <a:spcPts val="0"/>
              </a:spcBef>
              <a:spcAft>
                <a:spcPts val="0"/>
              </a:spcAft>
              <a:buNone/>
            </a:pPr>
            <a:r>
              <a:rPr lang="en-US" sz="2100">
                <a:latin typeface="Courier New"/>
                <a:ea typeface="Courier New"/>
                <a:cs typeface="Courier New"/>
                <a:sym typeface="Courier New"/>
              </a:rPr>
              <a:t>masked_lm_loss = 0.07483223</a:t>
            </a:r>
            <a:endParaRPr sz="2100">
              <a:latin typeface="Courier New"/>
              <a:ea typeface="Courier New"/>
              <a:cs typeface="Courier New"/>
              <a:sym typeface="Courier New"/>
            </a:endParaRPr>
          </a:p>
        </p:txBody>
      </p:sp>
      <p:sp>
        <p:nvSpPr>
          <p:cNvPr id="505" name="Google Shape;505;p13"/>
          <p:cNvSpPr txBox="1"/>
          <p:nvPr/>
        </p:nvSpPr>
        <p:spPr>
          <a:xfrm>
            <a:off x="838200" y="3020600"/>
            <a:ext cx="8394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latin typeface="Helvetica Neue"/>
                <a:ea typeface="Helvetica Neue"/>
                <a:cs typeface="Helvetica Neue"/>
                <a:sym typeface="Helvetica Neue"/>
              </a:rPr>
              <a:t>Trained over 4 epochs on University AI Cluster</a:t>
            </a:r>
            <a:endParaRPr sz="2500">
              <a:solidFill>
                <a:srgbClr val="666666"/>
              </a:solidFill>
              <a:latin typeface="Helvetica Neue"/>
              <a:ea typeface="Helvetica Neue"/>
              <a:cs typeface="Helvetica Neue"/>
              <a:sym typeface="Helvetica Neue"/>
            </a:endParaRPr>
          </a:p>
        </p:txBody>
      </p:sp>
      <p:sp>
        <p:nvSpPr>
          <p:cNvPr id="506" name="Google Shape;506;p13"/>
          <p:cNvSpPr txBox="1"/>
          <p:nvPr/>
        </p:nvSpPr>
        <p:spPr>
          <a:xfrm>
            <a:off x="5117425" y="2188725"/>
            <a:ext cx="6804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000">
                <a:solidFill>
                  <a:srgbClr val="666666"/>
                </a:solidFill>
                <a:latin typeface="Helvetica Neue"/>
                <a:ea typeface="Helvetica Neue"/>
                <a:cs typeface="Helvetica Neue"/>
                <a:sym typeface="Helvetica Neue"/>
              </a:rPr>
              <a:t>(about 1/10 of volume of original BERT training corpus)</a:t>
            </a:r>
            <a:endParaRPr>
              <a:latin typeface="Helvetica Neue"/>
              <a:ea typeface="Helvetica Neue"/>
              <a:cs typeface="Helvetica Neue"/>
              <a:sym typeface="Helvetica Neue"/>
            </a:endParaRPr>
          </a:p>
        </p:txBody>
      </p:sp>
      <p:sp>
        <p:nvSpPr>
          <p:cNvPr id="507" name="Google Shape;507;p13"/>
          <p:cNvSpPr txBox="1">
            <a:spLocks noGrp="1"/>
          </p:cNvSpPr>
          <p:nvPr>
            <p:ph type="title"/>
          </p:nvPr>
        </p:nvSpPr>
        <p:spPr>
          <a:xfrm>
            <a:off x="839788" y="3"/>
            <a:ext cx="10515600" cy="13257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Model Training – Pre-training Evaluation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g23bdd8b987f_6_147"/>
          <p:cNvSpPr txBox="1">
            <a:spLocks noGrp="1"/>
          </p:cNvSpPr>
          <p:nvPr>
            <p:ph type="title"/>
          </p:nvPr>
        </p:nvSpPr>
        <p:spPr>
          <a:xfrm>
            <a:off x="838200" y="0"/>
            <a:ext cx="10515600" cy="13128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Model Fine-tuning</a:t>
            </a:r>
            <a:endParaRPr/>
          </a:p>
        </p:txBody>
      </p:sp>
      <p:sp>
        <p:nvSpPr>
          <p:cNvPr id="513" name="Google Shape;513;g23bdd8b987f_6_147"/>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514" name="Google Shape;514;g23bdd8b987f_6_147"/>
          <p:cNvPicPr preferRelativeResize="0"/>
          <p:nvPr/>
        </p:nvPicPr>
        <p:blipFill rotWithShape="1">
          <a:blip r:embed="rId3">
            <a:alphaModFix/>
          </a:blip>
          <a:srcRect r="13299"/>
          <a:stretch/>
        </p:blipFill>
        <p:spPr>
          <a:xfrm>
            <a:off x="6562550" y="1565075"/>
            <a:ext cx="4791250" cy="2641675"/>
          </a:xfrm>
          <a:prstGeom prst="rect">
            <a:avLst/>
          </a:prstGeom>
          <a:noFill/>
          <a:ln>
            <a:noFill/>
          </a:ln>
        </p:spPr>
      </p:pic>
      <p:pic>
        <p:nvPicPr>
          <p:cNvPr id="515" name="Google Shape;515;g23bdd8b987f_6_147"/>
          <p:cNvPicPr preferRelativeResize="0"/>
          <p:nvPr/>
        </p:nvPicPr>
        <p:blipFill>
          <a:blip r:embed="rId4">
            <a:alphaModFix/>
          </a:blip>
          <a:stretch>
            <a:fillRect/>
          </a:stretch>
        </p:blipFill>
        <p:spPr>
          <a:xfrm>
            <a:off x="838200" y="1565075"/>
            <a:ext cx="5308524" cy="4569824"/>
          </a:xfrm>
          <a:prstGeom prst="rect">
            <a:avLst/>
          </a:prstGeom>
          <a:noFill/>
          <a:ln>
            <a:noFill/>
          </a:ln>
        </p:spPr>
      </p:pic>
      <p:sp>
        <p:nvSpPr>
          <p:cNvPr id="516" name="Google Shape;516;g23bdd8b987f_6_147"/>
          <p:cNvSpPr txBox="1"/>
          <p:nvPr/>
        </p:nvSpPr>
        <p:spPr>
          <a:xfrm>
            <a:off x="6666800" y="4481325"/>
            <a:ext cx="5308500" cy="10746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US" sz="2300">
                <a:solidFill>
                  <a:srgbClr val="000000"/>
                </a:solidFill>
                <a:latin typeface="Helvetica Neue"/>
                <a:ea typeface="Helvetica Neue"/>
                <a:cs typeface="Helvetica Neue"/>
                <a:sym typeface="Helvetica Neue"/>
              </a:rPr>
              <a:t>Misconfigured Sites: 2,240</a:t>
            </a:r>
            <a:endParaRPr sz="2300">
              <a:solidFill>
                <a:srgbClr val="000000"/>
              </a:solidFill>
              <a:latin typeface="Helvetica Neue"/>
              <a:ea typeface="Helvetica Neue"/>
              <a:cs typeface="Helvetica Neue"/>
              <a:sym typeface="Helvetica Neue"/>
            </a:endParaRPr>
          </a:p>
          <a:p>
            <a:pPr marL="0" lvl="0" indent="0" algn="l" rtl="0">
              <a:lnSpc>
                <a:spcPct val="95000"/>
              </a:lnSpc>
              <a:spcBef>
                <a:spcPts val="1200"/>
              </a:spcBef>
              <a:spcAft>
                <a:spcPts val="0"/>
              </a:spcAft>
              <a:buNone/>
            </a:pPr>
            <a:r>
              <a:rPr lang="en-US" sz="2300">
                <a:solidFill>
                  <a:srgbClr val="000000"/>
                </a:solidFill>
                <a:latin typeface="Helvetica Neue"/>
                <a:ea typeface="Helvetica Neue"/>
                <a:cs typeface="Helvetica Neue"/>
                <a:sym typeface="Helvetica Neue"/>
              </a:rPr>
              <a:t>Properly Configured Sites: 42,877</a:t>
            </a:r>
            <a:endParaRPr sz="2300">
              <a:solidFill>
                <a:srgbClr val="000000"/>
              </a:solidFill>
              <a:latin typeface="Helvetica Neue"/>
              <a:ea typeface="Helvetica Neue"/>
              <a:cs typeface="Helvetica Neue"/>
              <a:sym typeface="Helvetica Neue"/>
            </a:endParaRPr>
          </a:p>
          <a:p>
            <a:pPr marL="0" lvl="0" indent="0" algn="l" rtl="0">
              <a:lnSpc>
                <a:spcPct val="95000"/>
              </a:lnSpc>
              <a:spcBef>
                <a:spcPts val="1200"/>
              </a:spcBef>
              <a:spcAft>
                <a:spcPts val="1200"/>
              </a:spcAft>
              <a:buNone/>
            </a:pPr>
            <a:endParaRPr sz="2300">
              <a:solidFill>
                <a:srgbClr val="000000"/>
              </a:solidFill>
              <a:latin typeface="Helvetica Neue"/>
              <a:ea typeface="Helvetica Neue"/>
              <a:cs typeface="Helvetica Neue"/>
              <a:sym typeface="Helvetica Neue"/>
            </a:endParaRPr>
          </a:p>
        </p:txBody>
      </p:sp>
      <p:sp>
        <p:nvSpPr>
          <p:cNvPr id="517" name="Google Shape;517;g23bdd8b987f_6_147"/>
          <p:cNvSpPr txBox="1"/>
          <p:nvPr/>
        </p:nvSpPr>
        <p:spPr>
          <a:xfrm>
            <a:off x="9138900" y="6464675"/>
            <a:ext cx="2214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solidFill>
                  <a:schemeClr val="lt1"/>
                </a:solidFill>
                <a:latin typeface="Helvetica Neue"/>
                <a:ea typeface="Helvetica Neue"/>
                <a:cs typeface="Helvetica Neue"/>
                <a:sym typeface="Helvetica Neue"/>
              </a:rPr>
              <a:t>References  [18]</a:t>
            </a:r>
            <a:endParaRPr sz="1100">
              <a:solidFill>
                <a:schemeClr val="lt1"/>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23bdd8b987f_6_135"/>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523" name="Google Shape;523;g23bdd8b987f_6_135"/>
          <p:cNvSpPr txBox="1">
            <a:spLocks noGrp="1"/>
          </p:cNvSpPr>
          <p:nvPr>
            <p:ph type="title"/>
          </p:nvPr>
        </p:nvSpPr>
        <p:spPr>
          <a:xfrm>
            <a:off x="838200" y="0"/>
            <a:ext cx="10515600" cy="13128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Model Fine-tuning – Data Collection</a:t>
            </a:r>
            <a:endParaRPr/>
          </a:p>
        </p:txBody>
      </p:sp>
      <p:sp>
        <p:nvSpPr>
          <p:cNvPr id="524" name="Google Shape;524;g23bdd8b987f_6_135"/>
          <p:cNvSpPr txBox="1"/>
          <p:nvPr/>
        </p:nvSpPr>
        <p:spPr>
          <a:xfrm>
            <a:off x="838200" y="1642325"/>
            <a:ext cx="8520600" cy="4006800"/>
          </a:xfrm>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115000"/>
              </a:lnSpc>
              <a:spcBef>
                <a:spcPts val="0"/>
              </a:spcBef>
              <a:spcAft>
                <a:spcPts val="0"/>
              </a:spcAft>
              <a:buNone/>
            </a:pPr>
            <a:r>
              <a:rPr lang="en-US" sz="2500">
                <a:solidFill>
                  <a:srgbClr val="000000"/>
                </a:solidFill>
                <a:latin typeface="Helvetica Neue"/>
                <a:ea typeface="Helvetica Neue"/>
                <a:cs typeface="Helvetica Neue"/>
                <a:sym typeface="Helvetica Neue"/>
              </a:rPr>
              <a:t>Misconfigured Sites: ~</a:t>
            </a:r>
            <a:r>
              <a:rPr lang="en-US" sz="2500">
                <a:latin typeface="Helvetica Neue"/>
                <a:ea typeface="Helvetica Neue"/>
                <a:cs typeface="Helvetica Neue"/>
                <a:sym typeface="Helvetica Neue"/>
              </a:rPr>
              <a:t>1,300</a:t>
            </a:r>
            <a:endParaRPr sz="2500">
              <a:latin typeface="Helvetica Neue"/>
              <a:ea typeface="Helvetica Neue"/>
              <a:cs typeface="Helvetica Neue"/>
              <a:sym typeface="Helvetica Neue"/>
            </a:endParaRPr>
          </a:p>
          <a:p>
            <a:pPr marL="0" lvl="0" indent="0" algn="l" rtl="0">
              <a:lnSpc>
                <a:spcPct val="115000"/>
              </a:lnSpc>
              <a:spcBef>
                <a:spcPts val="1200"/>
              </a:spcBef>
              <a:spcAft>
                <a:spcPts val="0"/>
              </a:spcAft>
              <a:buNone/>
            </a:pPr>
            <a:r>
              <a:rPr lang="en-US" sz="2500">
                <a:solidFill>
                  <a:schemeClr val="dk1"/>
                </a:solidFill>
                <a:latin typeface="Helvetica Neue"/>
                <a:ea typeface="Helvetica Neue"/>
                <a:cs typeface="Helvetica Neue"/>
                <a:sym typeface="Helvetica Neue"/>
              </a:rPr>
              <a:t>— 18,629 handshake inputs</a:t>
            </a:r>
            <a:endParaRPr sz="2500">
              <a:solidFill>
                <a:schemeClr val="dk1"/>
              </a:solidFill>
              <a:latin typeface="Helvetica Neue"/>
              <a:ea typeface="Helvetica Neue"/>
              <a:cs typeface="Helvetica Neue"/>
              <a:sym typeface="Helvetica Neue"/>
            </a:endParaRPr>
          </a:p>
          <a:p>
            <a:pPr marL="0" lvl="0" indent="0" algn="l" rtl="0">
              <a:lnSpc>
                <a:spcPct val="115000"/>
              </a:lnSpc>
              <a:spcBef>
                <a:spcPts val="1200"/>
              </a:spcBef>
              <a:spcAft>
                <a:spcPts val="0"/>
              </a:spcAft>
              <a:buClr>
                <a:schemeClr val="dk1"/>
              </a:buClr>
              <a:buSzPts val="1100"/>
              <a:buFont typeface="Arial"/>
              <a:buNone/>
            </a:pPr>
            <a:endParaRPr sz="2500">
              <a:solidFill>
                <a:schemeClr val="dk1"/>
              </a:solidFill>
              <a:latin typeface="Helvetica Neue"/>
              <a:ea typeface="Helvetica Neue"/>
              <a:cs typeface="Helvetica Neue"/>
              <a:sym typeface="Helvetica Neue"/>
            </a:endParaRPr>
          </a:p>
          <a:p>
            <a:pPr marL="0" lvl="0" indent="0" algn="l" rtl="0">
              <a:lnSpc>
                <a:spcPct val="115000"/>
              </a:lnSpc>
              <a:spcBef>
                <a:spcPts val="1200"/>
              </a:spcBef>
              <a:spcAft>
                <a:spcPts val="0"/>
              </a:spcAft>
              <a:buNone/>
            </a:pPr>
            <a:r>
              <a:rPr lang="en-US" sz="2500">
                <a:solidFill>
                  <a:srgbClr val="000000"/>
                </a:solidFill>
                <a:latin typeface="Helvetica Neue"/>
                <a:ea typeface="Helvetica Neue"/>
                <a:cs typeface="Helvetica Neue"/>
                <a:sym typeface="Helvetica Neue"/>
              </a:rPr>
              <a:t>Properly Configured Sites: ~</a:t>
            </a:r>
            <a:r>
              <a:rPr lang="en-US" sz="2500">
                <a:latin typeface="Helvetica Neue"/>
                <a:ea typeface="Helvetica Neue"/>
                <a:cs typeface="Helvetica Neue"/>
                <a:sym typeface="Helvetica Neue"/>
              </a:rPr>
              <a:t>42,000</a:t>
            </a:r>
            <a:endParaRPr sz="2500">
              <a:latin typeface="Helvetica Neue"/>
              <a:ea typeface="Helvetica Neue"/>
              <a:cs typeface="Helvetica Neue"/>
              <a:sym typeface="Helvetica Neue"/>
            </a:endParaRPr>
          </a:p>
          <a:p>
            <a:pPr marL="0" lvl="0" indent="0" algn="l" rtl="0">
              <a:lnSpc>
                <a:spcPct val="115000"/>
              </a:lnSpc>
              <a:spcBef>
                <a:spcPts val="1200"/>
              </a:spcBef>
              <a:spcAft>
                <a:spcPts val="0"/>
              </a:spcAft>
              <a:buNone/>
            </a:pPr>
            <a:r>
              <a:rPr lang="en-US" sz="2500">
                <a:solidFill>
                  <a:schemeClr val="dk1"/>
                </a:solidFill>
                <a:latin typeface="Helvetica Neue"/>
                <a:ea typeface="Helvetica Neue"/>
                <a:cs typeface="Helvetica Neue"/>
                <a:sym typeface="Helvetica Neue"/>
              </a:rPr>
              <a:t>— 332,651 handshake inputs</a:t>
            </a:r>
            <a:endParaRPr sz="2500">
              <a:solidFill>
                <a:schemeClr val="dk1"/>
              </a:solidFill>
              <a:latin typeface="Helvetica Neue"/>
              <a:ea typeface="Helvetica Neue"/>
              <a:cs typeface="Helvetica Neue"/>
              <a:sym typeface="Helvetica Neue"/>
            </a:endParaRPr>
          </a:p>
          <a:p>
            <a:pPr marL="0" lvl="0" indent="0" algn="l" rtl="0">
              <a:lnSpc>
                <a:spcPct val="115000"/>
              </a:lnSpc>
              <a:spcBef>
                <a:spcPts val="1200"/>
              </a:spcBef>
              <a:spcAft>
                <a:spcPts val="0"/>
              </a:spcAft>
              <a:buClr>
                <a:schemeClr val="dk1"/>
              </a:buClr>
              <a:buSzPts val="1100"/>
              <a:buFont typeface="Arial"/>
              <a:buNone/>
            </a:pPr>
            <a:endParaRPr sz="2500">
              <a:solidFill>
                <a:schemeClr val="dk1"/>
              </a:solidFill>
              <a:latin typeface="Helvetica Neue"/>
              <a:ea typeface="Helvetica Neue"/>
              <a:cs typeface="Helvetica Neue"/>
              <a:sym typeface="Helvetica Neue"/>
            </a:endParaRPr>
          </a:p>
          <a:p>
            <a:pPr marL="0" lvl="0" indent="0" algn="l" rtl="0">
              <a:lnSpc>
                <a:spcPct val="115000"/>
              </a:lnSpc>
              <a:spcBef>
                <a:spcPts val="1200"/>
              </a:spcBef>
              <a:spcAft>
                <a:spcPts val="1200"/>
              </a:spcAft>
              <a:buNone/>
            </a:pPr>
            <a:r>
              <a:rPr lang="en-US" sz="2500">
                <a:latin typeface="Helvetica Neue"/>
                <a:ea typeface="Helvetica Neue"/>
                <a:cs typeface="Helvetica Neue"/>
                <a:sym typeface="Helvetica Neue"/>
              </a:rPr>
              <a:t>Dataset: 37,258</a:t>
            </a:r>
            <a:r>
              <a:rPr lang="en-US" sz="2500">
                <a:solidFill>
                  <a:srgbClr val="000000"/>
                </a:solidFill>
                <a:latin typeface="Helvetica Neue"/>
                <a:ea typeface="Helvetica Neue"/>
                <a:cs typeface="Helvetica Neue"/>
                <a:sym typeface="Helvetica Neue"/>
              </a:rPr>
              <a:t> </a:t>
            </a:r>
            <a:r>
              <a:rPr lang="en-US" sz="2500">
                <a:latin typeface="Helvetica Neue"/>
                <a:ea typeface="Helvetica Neue"/>
                <a:cs typeface="Helvetica Neue"/>
                <a:sym typeface="Helvetica Neue"/>
              </a:rPr>
              <a:t>inputs</a:t>
            </a:r>
            <a:endParaRPr sz="2500">
              <a:solidFill>
                <a:srgbClr val="000000"/>
              </a:solidFill>
              <a:latin typeface="Helvetica Neue"/>
              <a:ea typeface="Helvetica Neue"/>
              <a:cs typeface="Helvetica Neue"/>
              <a:sym typeface="Helvetica Neue"/>
            </a:endParaRPr>
          </a:p>
        </p:txBody>
      </p:sp>
      <p:pic>
        <p:nvPicPr>
          <p:cNvPr id="525" name="Google Shape;525;g23bdd8b987f_6_135"/>
          <p:cNvPicPr preferRelativeResize="0"/>
          <p:nvPr/>
        </p:nvPicPr>
        <p:blipFill>
          <a:blip r:embed="rId3">
            <a:alphaModFix/>
          </a:blip>
          <a:stretch>
            <a:fillRect/>
          </a:stretch>
        </p:blipFill>
        <p:spPr>
          <a:xfrm>
            <a:off x="5966350" y="4200275"/>
            <a:ext cx="5387450" cy="14488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26069d8cd5e_0_1"/>
          <p:cNvSpPr txBox="1">
            <a:spLocks noGrp="1"/>
          </p:cNvSpPr>
          <p:nvPr>
            <p:ph type="title"/>
          </p:nvPr>
        </p:nvSpPr>
        <p:spPr>
          <a:xfrm>
            <a:off x="838200" y="0"/>
            <a:ext cx="10515600" cy="1312800"/>
          </a:xfrm>
          <a:prstGeom prst="rect">
            <a:avLst/>
          </a:prstGeom>
        </p:spPr>
        <p:txBody>
          <a:bodyPr spcFirstLastPara="1" wrap="square" lIns="0" tIns="45700" rIns="0" bIns="45700" anchor="ctr" anchorCtr="0">
            <a:noAutofit/>
          </a:bodyPr>
          <a:lstStyle/>
          <a:p>
            <a:pPr marL="0" lvl="0" indent="0" algn="l" rtl="0">
              <a:spcBef>
                <a:spcPts val="0"/>
              </a:spcBef>
              <a:spcAft>
                <a:spcPts val="0"/>
              </a:spcAft>
              <a:buNone/>
            </a:pPr>
            <a:r>
              <a:rPr lang="en-US" dirty="0"/>
              <a:t>Layering and TLS Protocol</a:t>
            </a:r>
            <a:endParaRPr dirty="0"/>
          </a:p>
        </p:txBody>
      </p:sp>
      <p:sp>
        <p:nvSpPr>
          <p:cNvPr id="261" name="Google Shape;261;g26069d8cd5e_0_1"/>
          <p:cNvSpPr txBox="1">
            <a:spLocks noGrp="1"/>
          </p:cNvSpPr>
          <p:nvPr>
            <p:ph type="sldNum" idx="12"/>
          </p:nvPr>
        </p:nvSpPr>
        <p:spPr>
          <a:xfrm>
            <a:off x="8610601" y="6459132"/>
            <a:ext cx="3432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grpSp>
        <p:nvGrpSpPr>
          <p:cNvPr id="262" name="Google Shape;262;g26069d8cd5e_0_1"/>
          <p:cNvGrpSpPr/>
          <p:nvPr/>
        </p:nvGrpSpPr>
        <p:grpSpPr>
          <a:xfrm>
            <a:off x="1325738" y="1312800"/>
            <a:ext cx="3666900" cy="4930050"/>
            <a:chOff x="879413" y="1312800"/>
            <a:chExt cx="3666900" cy="4930050"/>
          </a:xfrm>
        </p:grpSpPr>
        <p:sp>
          <p:nvSpPr>
            <p:cNvPr id="263" name="Google Shape;263;g26069d8cd5e_0_1"/>
            <p:cNvSpPr/>
            <p:nvPr/>
          </p:nvSpPr>
          <p:spPr>
            <a:xfrm>
              <a:off x="879413" y="1937600"/>
              <a:ext cx="3666900" cy="811800"/>
            </a:xfrm>
            <a:prstGeom prst="roundRect">
              <a:avLst>
                <a:gd name="adj" fmla="val 16667"/>
              </a:avLst>
            </a:prstGeom>
            <a:solidFill>
              <a:srgbClr val="9FC5E8"/>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latin typeface="Helvetica Neue"/>
                  <a:ea typeface="Helvetica Neue"/>
                  <a:cs typeface="Helvetica Neue"/>
                  <a:sym typeface="Helvetica Neue"/>
                </a:rPr>
                <a:t>Application</a:t>
              </a:r>
              <a:endParaRPr sz="2800" b="1">
                <a:latin typeface="Helvetica Neue"/>
                <a:ea typeface="Helvetica Neue"/>
                <a:cs typeface="Helvetica Neue"/>
                <a:sym typeface="Helvetica Neue"/>
              </a:endParaRPr>
            </a:p>
          </p:txBody>
        </p:sp>
        <p:sp>
          <p:nvSpPr>
            <p:cNvPr id="264" name="Google Shape;264;g26069d8cd5e_0_1"/>
            <p:cNvSpPr/>
            <p:nvPr/>
          </p:nvSpPr>
          <p:spPr>
            <a:xfrm>
              <a:off x="879413" y="3102075"/>
              <a:ext cx="3666900" cy="811800"/>
            </a:xfrm>
            <a:prstGeom prst="roundRect">
              <a:avLst>
                <a:gd name="adj" fmla="val 16667"/>
              </a:avLst>
            </a:prstGeom>
            <a:solidFill>
              <a:srgbClr val="B6D7A8"/>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latin typeface="Helvetica Neue"/>
                  <a:ea typeface="Helvetica Neue"/>
                  <a:cs typeface="Helvetica Neue"/>
                  <a:sym typeface="Helvetica Neue"/>
                </a:rPr>
                <a:t>Transport</a:t>
              </a:r>
              <a:endParaRPr sz="2800" b="1">
                <a:latin typeface="Helvetica Neue"/>
                <a:ea typeface="Helvetica Neue"/>
                <a:cs typeface="Helvetica Neue"/>
                <a:sym typeface="Helvetica Neue"/>
              </a:endParaRPr>
            </a:p>
          </p:txBody>
        </p:sp>
        <p:sp>
          <p:nvSpPr>
            <p:cNvPr id="265" name="Google Shape;265;g26069d8cd5e_0_1"/>
            <p:cNvSpPr/>
            <p:nvPr/>
          </p:nvSpPr>
          <p:spPr>
            <a:xfrm>
              <a:off x="879413" y="4266550"/>
              <a:ext cx="3666900" cy="811800"/>
            </a:xfrm>
            <a:prstGeom prst="roundRect">
              <a:avLst>
                <a:gd name="adj" fmla="val 16667"/>
              </a:avLst>
            </a:prstGeom>
            <a:solidFill>
              <a:srgbClr val="FFE599"/>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latin typeface="Helvetica Neue"/>
                  <a:ea typeface="Helvetica Neue"/>
                  <a:cs typeface="Helvetica Neue"/>
                  <a:sym typeface="Helvetica Neue"/>
                </a:rPr>
                <a:t>Internet</a:t>
              </a:r>
              <a:endParaRPr sz="2800" b="1">
                <a:latin typeface="Helvetica Neue"/>
                <a:ea typeface="Helvetica Neue"/>
                <a:cs typeface="Helvetica Neue"/>
                <a:sym typeface="Helvetica Neue"/>
              </a:endParaRPr>
            </a:p>
          </p:txBody>
        </p:sp>
        <p:sp>
          <p:nvSpPr>
            <p:cNvPr id="266" name="Google Shape;266;g26069d8cd5e_0_1"/>
            <p:cNvSpPr/>
            <p:nvPr/>
          </p:nvSpPr>
          <p:spPr>
            <a:xfrm>
              <a:off x="879413" y="5431050"/>
              <a:ext cx="3666900" cy="811800"/>
            </a:xfrm>
            <a:prstGeom prst="roundRect">
              <a:avLst>
                <a:gd name="adj" fmla="val 16667"/>
              </a:avLst>
            </a:prstGeom>
            <a:solidFill>
              <a:srgbClr val="EA9999"/>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latin typeface="Helvetica Neue"/>
                  <a:ea typeface="Helvetica Neue"/>
                  <a:cs typeface="Helvetica Neue"/>
                  <a:sym typeface="Helvetica Neue"/>
                </a:rPr>
                <a:t>Link</a:t>
              </a:r>
              <a:endParaRPr sz="2800" b="1">
                <a:latin typeface="Helvetica Neue"/>
                <a:ea typeface="Helvetica Neue"/>
                <a:cs typeface="Helvetica Neue"/>
                <a:sym typeface="Helvetica Neue"/>
              </a:endParaRPr>
            </a:p>
          </p:txBody>
        </p:sp>
        <p:sp>
          <p:nvSpPr>
            <p:cNvPr id="267" name="Google Shape;267;g26069d8cd5e_0_1"/>
            <p:cNvSpPr txBox="1"/>
            <p:nvPr/>
          </p:nvSpPr>
          <p:spPr>
            <a:xfrm>
              <a:off x="1782113" y="1312800"/>
              <a:ext cx="1861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000" b="1">
                  <a:solidFill>
                    <a:srgbClr val="767676"/>
                  </a:solidFill>
                  <a:latin typeface="Helvetica Neue"/>
                  <a:ea typeface="Helvetica Neue"/>
                  <a:cs typeface="Helvetica Neue"/>
                  <a:sym typeface="Helvetica Neue"/>
                </a:rPr>
                <a:t>Layers</a:t>
              </a:r>
              <a:endParaRPr sz="3000" b="1">
                <a:solidFill>
                  <a:srgbClr val="767676"/>
                </a:solidFill>
                <a:latin typeface="Helvetica Neue"/>
                <a:ea typeface="Helvetica Neue"/>
                <a:cs typeface="Helvetica Neue"/>
                <a:sym typeface="Helvetica Neue"/>
              </a:endParaRPr>
            </a:p>
          </p:txBody>
        </p:sp>
      </p:grpSp>
      <p:sp>
        <p:nvSpPr>
          <p:cNvPr id="268" name="Google Shape;268;g26069d8cd5e_0_1"/>
          <p:cNvSpPr/>
          <p:nvPr/>
        </p:nvSpPr>
        <p:spPr>
          <a:xfrm>
            <a:off x="5986363" y="5877750"/>
            <a:ext cx="2236200" cy="365100"/>
          </a:xfrm>
          <a:prstGeom prst="roundRect">
            <a:avLst>
              <a:gd name="adj" fmla="val 16667"/>
            </a:avLst>
          </a:prstGeom>
          <a:solidFill>
            <a:srgbClr val="EA9999"/>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MAC</a:t>
            </a:r>
            <a:endParaRPr sz="2600" b="1">
              <a:latin typeface="Helvetica Neue"/>
              <a:ea typeface="Helvetica Neue"/>
              <a:cs typeface="Helvetica Neue"/>
              <a:sym typeface="Helvetica Neue"/>
            </a:endParaRPr>
          </a:p>
        </p:txBody>
      </p:sp>
      <p:sp>
        <p:nvSpPr>
          <p:cNvPr id="269" name="Google Shape;269;g26069d8cd5e_0_1"/>
          <p:cNvSpPr/>
          <p:nvPr/>
        </p:nvSpPr>
        <p:spPr>
          <a:xfrm>
            <a:off x="5986363" y="5431050"/>
            <a:ext cx="2236200" cy="365100"/>
          </a:xfrm>
          <a:prstGeom prst="roundRect">
            <a:avLst>
              <a:gd name="adj" fmla="val 16667"/>
            </a:avLst>
          </a:prstGeom>
          <a:solidFill>
            <a:srgbClr val="EA9999"/>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Ethernet</a:t>
            </a:r>
            <a:endParaRPr sz="2600" b="1">
              <a:latin typeface="Helvetica Neue"/>
              <a:ea typeface="Helvetica Neue"/>
              <a:cs typeface="Helvetica Neue"/>
              <a:sym typeface="Helvetica Neue"/>
            </a:endParaRPr>
          </a:p>
        </p:txBody>
      </p:sp>
      <p:sp>
        <p:nvSpPr>
          <p:cNvPr id="270" name="Google Shape;270;g26069d8cd5e_0_1"/>
          <p:cNvSpPr/>
          <p:nvPr/>
        </p:nvSpPr>
        <p:spPr>
          <a:xfrm>
            <a:off x="8630038" y="5431050"/>
            <a:ext cx="2236200" cy="365100"/>
          </a:xfrm>
          <a:prstGeom prst="roundRect">
            <a:avLst>
              <a:gd name="adj" fmla="val 16667"/>
            </a:avLst>
          </a:prstGeom>
          <a:solidFill>
            <a:srgbClr val="EA9999"/>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Wi-Fi</a:t>
            </a:r>
            <a:endParaRPr sz="2600" b="1">
              <a:latin typeface="Helvetica Neue"/>
              <a:ea typeface="Helvetica Neue"/>
              <a:cs typeface="Helvetica Neue"/>
              <a:sym typeface="Helvetica Neue"/>
            </a:endParaRPr>
          </a:p>
        </p:txBody>
      </p:sp>
      <p:sp>
        <p:nvSpPr>
          <p:cNvPr id="271" name="Google Shape;271;g26069d8cd5e_0_1"/>
          <p:cNvSpPr/>
          <p:nvPr/>
        </p:nvSpPr>
        <p:spPr>
          <a:xfrm>
            <a:off x="5986363" y="4266550"/>
            <a:ext cx="2236200" cy="365100"/>
          </a:xfrm>
          <a:prstGeom prst="roundRect">
            <a:avLst>
              <a:gd name="adj" fmla="val 16667"/>
            </a:avLst>
          </a:prstGeom>
          <a:solidFill>
            <a:srgbClr val="FFE599"/>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IP</a:t>
            </a:r>
            <a:endParaRPr sz="2600" b="1">
              <a:latin typeface="Helvetica Neue"/>
              <a:ea typeface="Helvetica Neue"/>
              <a:cs typeface="Helvetica Neue"/>
              <a:sym typeface="Helvetica Neue"/>
            </a:endParaRPr>
          </a:p>
        </p:txBody>
      </p:sp>
      <p:sp>
        <p:nvSpPr>
          <p:cNvPr id="272" name="Google Shape;272;g26069d8cd5e_0_1"/>
          <p:cNvSpPr/>
          <p:nvPr/>
        </p:nvSpPr>
        <p:spPr>
          <a:xfrm>
            <a:off x="8630038" y="4266550"/>
            <a:ext cx="2236200" cy="365100"/>
          </a:xfrm>
          <a:prstGeom prst="roundRect">
            <a:avLst>
              <a:gd name="adj" fmla="val 16667"/>
            </a:avLst>
          </a:prstGeom>
          <a:solidFill>
            <a:srgbClr val="FFE599"/>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ICMP</a:t>
            </a:r>
            <a:endParaRPr sz="2600" b="1">
              <a:latin typeface="Helvetica Neue"/>
              <a:ea typeface="Helvetica Neue"/>
              <a:cs typeface="Helvetica Neue"/>
              <a:sym typeface="Helvetica Neue"/>
            </a:endParaRPr>
          </a:p>
        </p:txBody>
      </p:sp>
      <p:sp>
        <p:nvSpPr>
          <p:cNvPr id="273" name="Google Shape;273;g26069d8cd5e_0_1"/>
          <p:cNvSpPr/>
          <p:nvPr/>
        </p:nvSpPr>
        <p:spPr>
          <a:xfrm>
            <a:off x="5986363" y="3102050"/>
            <a:ext cx="2236200" cy="365100"/>
          </a:xfrm>
          <a:prstGeom prst="roundRect">
            <a:avLst>
              <a:gd name="adj" fmla="val 16667"/>
            </a:avLst>
          </a:prstGeom>
          <a:solidFill>
            <a:srgbClr val="B6D7A8"/>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TCP</a:t>
            </a:r>
            <a:endParaRPr sz="2600" b="1">
              <a:latin typeface="Helvetica Neue"/>
              <a:ea typeface="Helvetica Neue"/>
              <a:cs typeface="Helvetica Neue"/>
              <a:sym typeface="Helvetica Neue"/>
            </a:endParaRPr>
          </a:p>
        </p:txBody>
      </p:sp>
      <p:sp>
        <p:nvSpPr>
          <p:cNvPr id="274" name="Google Shape;274;g26069d8cd5e_0_1"/>
          <p:cNvSpPr/>
          <p:nvPr/>
        </p:nvSpPr>
        <p:spPr>
          <a:xfrm>
            <a:off x="8630038" y="3102050"/>
            <a:ext cx="2236200" cy="365100"/>
          </a:xfrm>
          <a:prstGeom prst="roundRect">
            <a:avLst>
              <a:gd name="adj" fmla="val 16667"/>
            </a:avLst>
          </a:prstGeom>
          <a:solidFill>
            <a:srgbClr val="B6D7A8"/>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UDP</a:t>
            </a:r>
            <a:endParaRPr sz="2600" b="1">
              <a:latin typeface="Helvetica Neue"/>
              <a:ea typeface="Helvetica Neue"/>
              <a:cs typeface="Helvetica Neue"/>
              <a:sym typeface="Helvetica Neue"/>
            </a:endParaRPr>
          </a:p>
        </p:txBody>
      </p:sp>
      <p:sp>
        <p:nvSpPr>
          <p:cNvPr id="275" name="Google Shape;275;g26069d8cd5e_0_1"/>
          <p:cNvSpPr/>
          <p:nvPr/>
        </p:nvSpPr>
        <p:spPr>
          <a:xfrm>
            <a:off x="5986363" y="3548775"/>
            <a:ext cx="2236200" cy="365100"/>
          </a:xfrm>
          <a:prstGeom prst="roundRect">
            <a:avLst>
              <a:gd name="adj" fmla="val 16667"/>
            </a:avLst>
          </a:prstGeom>
          <a:solidFill>
            <a:srgbClr val="B6D7A8"/>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QUIC</a:t>
            </a:r>
            <a:endParaRPr sz="2600" b="1">
              <a:latin typeface="Helvetica Neue"/>
              <a:ea typeface="Helvetica Neue"/>
              <a:cs typeface="Helvetica Neue"/>
              <a:sym typeface="Helvetica Neue"/>
            </a:endParaRPr>
          </a:p>
        </p:txBody>
      </p:sp>
      <p:sp>
        <p:nvSpPr>
          <p:cNvPr id="276" name="Google Shape;276;g26069d8cd5e_0_1"/>
          <p:cNvSpPr/>
          <p:nvPr/>
        </p:nvSpPr>
        <p:spPr>
          <a:xfrm>
            <a:off x="5986363" y="1937550"/>
            <a:ext cx="2236200" cy="365100"/>
          </a:xfrm>
          <a:prstGeom prst="roundRect">
            <a:avLst>
              <a:gd name="adj" fmla="val 16667"/>
            </a:avLst>
          </a:prstGeom>
          <a:solidFill>
            <a:srgbClr val="9FC5E8"/>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TLS</a:t>
            </a:r>
            <a:endParaRPr sz="2600" b="1">
              <a:latin typeface="Helvetica Neue"/>
              <a:ea typeface="Helvetica Neue"/>
              <a:cs typeface="Helvetica Neue"/>
              <a:sym typeface="Helvetica Neue"/>
            </a:endParaRPr>
          </a:p>
        </p:txBody>
      </p:sp>
      <p:sp>
        <p:nvSpPr>
          <p:cNvPr id="277" name="Google Shape;277;g26069d8cd5e_0_1"/>
          <p:cNvSpPr/>
          <p:nvPr/>
        </p:nvSpPr>
        <p:spPr>
          <a:xfrm>
            <a:off x="8630038" y="1937550"/>
            <a:ext cx="2236200" cy="365100"/>
          </a:xfrm>
          <a:prstGeom prst="roundRect">
            <a:avLst>
              <a:gd name="adj" fmla="val 16667"/>
            </a:avLst>
          </a:prstGeom>
          <a:solidFill>
            <a:srgbClr val="9FC5E8"/>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SSH</a:t>
            </a:r>
            <a:endParaRPr sz="2600" b="1">
              <a:latin typeface="Helvetica Neue"/>
              <a:ea typeface="Helvetica Neue"/>
              <a:cs typeface="Helvetica Neue"/>
              <a:sym typeface="Helvetica Neue"/>
            </a:endParaRPr>
          </a:p>
        </p:txBody>
      </p:sp>
      <p:sp>
        <p:nvSpPr>
          <p:cNvPr id="278" name="Google Shape;278;g26069d8cd5e_0_1"/>
          <p:cNvSpPr/>
          <p:nvPr/>
        </p:nvSpPr>
        <p:spPr>
          <a:xfrm>
            <a:off x="5986363" y="2384300"/>
            <a:ext cx="2236200" cy="365100"/>
          </a:xfrm>
          <a:prstGeom prst="roundRect">
            <a:avLst>
              <a:gd name="adj" fmla="val 16667"/>
            </a:avLst>
          </a:prstGeom>
          <a:solidFill>
            <a:srgbClr val="9FC5E8"/>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RTP</a:t>
            </a:r>
            <a:endParaRPr sz="2600" b="1">
              <a:latin typeface="Helvetica Neue"/>
              <a:ea typeface="Helvetica Neue"/>
              <a:cs typeface="Helvetica Neue"/>
              <a:sym typeface="Helvetica Neue"/>
            </a:endParaRPr>
          </a:p>
        </p:txBody>
      </p:sp>
      <p:sp>
        <p:nvSpPr>
          <p:cNvPr id="279" name="Google Shape;279;g26069d8cd5e_0_1"/>
          <p:cNvSpPr/>
          <p:nvPr/>
        </p:nvSpPr>
        <p:spPr>
          <a:xfrm>
            <a:off x="8630038" y="2384300"/>
            <a:ext cx="2236200" cy="365100"/>
          </a:xfrm>
          <a:prstGeom prst="roundRect">
            <a:avLst>
              <a:gd name="adj" fmla="val 16667"/>
            </a:avLst>
          </a:prstGeom>
          <a:solidFill>
            <a:srgbClr val="9FC5E8"/>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TLS</a:t>
            </a:r>
            <a:endParaRPr sz="2600" b="1">
              <a:latin typeface="Helvetica Neue"/>
              <a:ea typeface="Helvetica Neue"/>
              <a:cs typeface="Helvetica Neue"/>
              <a:sym typeface="Helvetica Neue"/>
            </a:endParaRPr>
          </a:p>
        </p:txBody>
      </p:sp>
      <p:sp>
        <p:nvSpPr>
          <p:cNvPr id="280" name="Google Shape;280;g26069d8cd5e_0_1"/>
          <p:cNvSpPr txBox="1"/>
          <p:nvPr/>
        </p:nvSpPr>
        <p:spPr>
          <a:xfrm>
            <a:off x="7439550" y="1312800"/>
            <a:ext cx="2049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000" b="1">
                <a:solidFill>
                  <a:srgbClr val="767676"/>
                </a:solidFill>
                <a:latin typeface="Helvetica Neue"/>
                <a:ea typeface="Helvetica Neue"/>
                <a:cs typeface="Helvetica Neue"/>
                <a:sym typeface="Helvetica Neue"/>
              </a:rPr>
              <a:t>Protocols</a:t>
            </a:r>
            <a:endParaRPr sz="3000" b="1">
              <a:solidFill>
                <a:srgbClr val="767676"/>
              </a:solidFill>
              <a:latin typeface="Helvetica Neue"/>
              <a:ea typeface="Helvetica Neue"/>
              <a:cs typeface="Helvetica Neue"/>
              <a:sym typeface="Helvetica Neue"/>
            </a:endParaRPr>
          </a:p>
        </p:txBody>
      </p:sp>
      <p:sp>
        <p:nvSpPr>
          <p:cNvPr id="281" name="Google Shape;281;g26069d8cd5e_0_1"/>
          <p:cNvSpPr/>
          <p:nvPr/>
        </p:nvSpPr>
        <p:spPr>
          <a:xfrm>
            <a:off x="5986363" y="1937550"/>
            <a:ext cx="2236200" cy="365100"/>
          </a:xfrm>
          <a:prstGeom prst="roundRect">
            <a:avLst>
              <a:gd name="adj" fmla="val 16667"/>
            </a:avLst>
          </a:prstGeom>
          <a:solidFill>
            <a:srgbClr val="9FC5E8"/>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TLS</a:t>
            </a:r>
            <a:endParaRPr sz="2600" b="1">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g23bdd8b987f_6_172"/>
          <p:cNvSpPr txBox="1">
            <a:spLocks noGrp="1"/>
          </p:cNvSpPr>
          <p:nvPr>
            <p:ph type="title"/>
          </p:nvPr>
        </p:nvSpPr>
        <p:spPr>
          <a:xfrm>
            <a:off x="838200" y="0"/>
            <a:ext cx="10515600" cy="13128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Model Fine-tuning – Binary Classification</a:t>
            </a:r>
            <a:endParaRPr/>
          </a:p>
        </p:txBody>
      </p:sp>
      <p:sp>
        <p:nvSpPr>
          <p:cNvPr id="531" name="Google Shape;531;g23bdd8b987f_6_172"/>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532" name="Google Shape;532;g23bdd8b987f_6_172"/>
          <p:cNvPicPr preferRelativeResize="0"/>
          <p:nvPr/>
        </p:nvPicPr>
        <p:blipFill>
          <a:blip r:embed="rId3">
            <a:alphaModFix/>
          </a:blip>
          <a:stretch>
            <a:fillRect/>
          </a:stretch>
        </p:blipFill>
        <p:spPr>
          <a:xfrm>
            <a:off x="838188" y="1386625"/>
            <a:ext cx="6319975" cy="4998674"/>
          </a:xfrm>
          <a:prstGeom prst="rect">
            <a:avLst/>
          </a:prstGeom>
          <a:noFill/>
          <a:ln>
            <a:noFill/>
          </a:ln>
        </p:spPr>
      </p:pic>
      <p:sp>
        <p:nvSpPr>
          <p:cNvPr id="533" name="Google Shape;533;g23bdd8b987f_6_172"/>
          <p:cNvSpPr txBox="1"/>
          <p:nvPr/>
        </p:nvSpPr>
        <p:spPr>
          <a:xfrm>
            <a:off x="7517700" y="2851800"/>
            <a:ext cx="3836100" cy="1154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100">
                <a:latin typeface="Courier New"/>
                <a:ea typeface="Courier New"/>
                <a:cs typeface="Courier New"/>
                <a:sym typeface="Courier New"/>
              </a:rPr>
              <a:t>Accuracy = 97.6%</a:t>
            </a:r>
            <a:endParaRPr sz="2100">
              <a:latin typeface="Courier New"/>
              <a:ea typeface="Courier New"/>
              <a:cs typeface="Courier New"/>
              <a:sym typeface="Courier New"/>
            </a:endParaRPr>
          </a:p>
          <a:p>
            <a:pPr marL="0" lvl="0" indent="0" algn="l" rtl="0">
              <a:spcBef>
                <a:spcPts val="0"/>
              </a:spcBef>
              <a:spcAft>
                <a:spcPts val="0"/>
              </a:spcAft>
              <a:buNone/>
            </a:pPr>
            <a:r>
              <a:rPr lang="en-US" sz="2100">
                <a:latin typeface="Courier New"/>
                <a:ea typeface="Courier New"/>
                <a:cs typeface="Courier New"/>
                <a:sym typeface="Courier New"/>
              </a:rPr>
              <a:t>F1 = 97.6%</a:t>
            </a:r>
            <a:endParaRPr sz="2100">
              <a:latin typeface="Courier New"/>
              <a:ea typeface="Courier New"/>
              <a:cs typeface="Courier New"/>
              <a:sym typeface="Courier New"/>
            </a:endParaRPr>
          </a:p>
          <a:p>
            <a:pPr marL="0" lvl="0" indent="0" algn="l" rtl="0">
              <a:spcBef>
                <a:spcPts val="0"/>
              </a:spcBef>
              <a:spcAft>
                <a:spcPts val="0"/>
              </a:spcAft>
              <a:buNone/>
            </a:pPr>
            <a:r>
              <a:rPr lang="en-US" sz="2100">
                <a:latin typeface="Courier New"/>
                <a:ea typeface="Courier New"/>
                <a:cs typeface="Courier New"/>
                <a:sym typeface="Courier New"/>
              </a:rPr>
              <a:t>Loss = 0.099 nats</a:t>
            </a:r>
            <a:endParaRPr sz="2100">
              <a:latin typeface="Courier New"/>
              <a:ea typeface="Courier New"/>
              <a:cs typeface="Courier New"/>
              <a:sym typeface="Courier New"/>
            </a:endParaRPr>
          </a:p>
        </p:txBody>
      </p:sp>
      <p:sp>
        <p:nvSpPr>
          <p:cNvPr id="534" name="Google Shape;534;g23bdd8b987f_6_172"/>
          <p:cNvSpPr/>
          <p:nvPr/>
        </p:nvSpPr>
        <p:spPr>
          <a:xfrm>
            <a:off x="2513714" y="4182028"/>
            <a:ext cx="379000" cy="264025"/>
          </a:xfrm>
          <a:custGeom>
            <a:avLst/>
            <a:gdLst/>
            <a:ahLst/>
            <a:cxnLst/>
            <a:rect l="l" t="t" r="r" b="b"/>
            <a:pathLst>
              <a:path w="15160" h="10561" extrusionOk="0">
                <a:moveTo>
                  <a:pt x="11755" y="313"/>
                </a:moveTo>
                <a:cubicBezTo>
                  <a:pt x="9323" y="-173"/>
                  <a:pt x="1958" y="35"/>
                  <a:pt x="499" y="1563"/>
                </a:cubicBezTo>
                <a:cubicBezTo>
                  <a:pt x="-960" y="3092"/>
                  <a:pt x="1263" y="8094"/>
                  <a:pt x="3000" y="9484"/>
                </a:cubicBezTo>
                <a:cubicBezTo>
                  <a:pt x="4737" y="10874"/>
                  <a:pt x="8906" y="10735"/>
                  <a:pt x="10921" y="9901"/>
                </a:cubicBezTo>
                <a:cubicBezTo>
                  <a:pt x="12936" y="9067"/>
                  <a:pt x="14951" y="6080"/>
                  <a:pt x="15090" y="4482"/>
                </a:cubicBezTo>
                <a:cubicBezTo>
                  <a:pt x="15229" y="2884"/>
                  <a:pt x="14187" y="800"/>
                  <a:pt x="11755" y="313"/>
                </a:cubicBezTo>
                <a:close/>
              </a:path>
            </a:pathLst>
          </a:custGeom>
          <a:noFill/>
          <a:ln w="38100" cap="flat" cmpd="sng">
            <a:solidFill>
              <a:srgbClr val="00FF00"/>
            </a:solidFill>
            <a:prstDash val="solid"/>
            <a:round/>
            <a:headEnd type="none" w="med" len="med"/>
            <a:tailEnd type="none" w="med" len="med"/>
          </a:ln>
        </p:spPr>
        <p:txBody>
          <a:bodyPr/>
          <a:lstStyle/>
          <a:p>
            <a:endParaRPr lang="en-US"/>
          </a:p>
        </p:txBody>
      </p:sp>
      <p:sp>
        <p:nvSpPr>
          <p:cNvPr id="535" name="Google Shape;535;g23bdd8b987f_6_172"/>
          <p:cNvSpPr/>
          <p:nvPr/>
        </p:nvSpPr>
        <p:spPr>
          <a:xfrm>
            <a:off x="4033108" y="2748944"/>
            <a:ext cx="538925" cy="493325"/>
          </a:xfrm>
          <a:custGeom>
            <a:avLst/>
            <a:gdLst/>
            <a:ahLst/>
            <a:cxnLst/>
            <a:rect l="l" t="t" r="r" b="b"/>
            <a:pathLst>
              <a:path w="21557" h="19733" extrusionOk="0">
                <a:moveTo>
                  <a:pt x="14766" y="19698"/>
                </a:moveTo>
                <a:cubicBezTo>
                  <a:pt x="13168" y="19768"/>
                  <a:pt x="9068" y="17266"/>
                  <a:pt x="6844" y="15946"/>
                </a:cubicBezTo>
                <a:cubicBezTo>
                  <a:pt x="4621" y="14626"/>
                  <a:pt x="2537" y="13514"/>
                  <a:pt x="1425" y="11777"/>
                </a:cubicBezTo>
                <a:cubicBezTo>
                  <a:pt x="313" y="10040"/>
                  <a:pt x="-173" y="7191"/>
                  <a:pt x="174" y="5523"/>
                </a:cubicBezTo>
                <a:cubicBezTo>
                  <a:pt x="521" y="3855"/>
                  <a:pt x="1564" y="2674"/>
                  <a:pt x="3509" y="1771"/>
                </a:cubicBezTo>
                <a:cubicBezTo>
                  <a:pt x="5455" y="868"/>
                  <a:pt x="9554" y="-104"/>
                  <a:pt x="11847" y="104"/>
                </a:cubicBezTo>
                <a:cubicBezTo>
                  <a:pt x="14140" y="313"/>
                  <a:pt x="15738" y="1702"/>
                  <a:pt x="17267" y="3022"/>
                </a:cubicBezTo>
                <a:cubicBezTo>
                  <a:pt x="18796" y="4342"/>
                  <a:pt x="20394" y="6010"/>
                  <a:pt x="21019" y="8025"/>
                </a:cubicBezTo>
                <a:cubicBezTo>
                  <a:pt x="21644" y="10040"/>
                  <a:pt x="21783" y="13861"/>
                  <a:pt x="21019" y="15112"/>
                </a:cubicBezTo>
                <a:cubicBezTo>
                  <a:pt x="20255" y="16363"/>
                  <a:pt x="17475" y="14765"/>
                  <a:pt x="16433" y="15529"/>
                </a:cubicBezTo>
                <a:cubicBezTo>
                  <a:pt x="15391" y="16293"/>
                  <a:pt x="16364" y="19629"/>
                  <a:pt x="14766" y="19698"/>
                </a:cubicBezTo>
                <a:close/>
              </a:path>
            </a:pathLst>
          </a:custGeom>
          <a:noFill/>
          <a:ln w="38100" cap="flat" cmpd="sng">
            <a:solidFill>
              <a:srgbClr val="00FF00"/>
            </a:solidFill>
            <a:prstDash val="solid"/>
            <a:round/>
            <a:headEnd type="none" w="med" len="med"/>
            <a:tailEnd type="none" w="med" len="med"/>
          </a:ln>
        </p:spPr>
        <p:txBody>
          <a:bodyPr/>
          <a:lstStyle/>
          <a:p>
            <a:endParaRPr lang="en-US"/>
          </a:p>
        </p:txBody>
      </p:sp>
      <p:cxnSp>
        <p:nvCxnSpPr>
          <p:cNvPr id="536" name="Google Shape;536;g23bdd8b987f_6_172"/>
          <p:cNvCxnSpPr/>
          <p:nvPr/>
        </p:nvCxnSpPr>
        <p:spPr>
          <a:xfrm>
            <a:off x="2922250" y="1834350"/>
            <a:ext cx="1907400" cy="4085700"/>
          </a:xfrm>
          <a:prstGeom prst="straightConnector1">
            <a:avLst/>
          </a:prstGeom>
          <a:noFill/>
          <a:ln w="38100" cap="flat" cmpd="sng">
            <a:solidFill>
              <a:srgbClr val="00FF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g23bdd8b987f_6_180"/>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542" name="Google Shape;542;g23bdd8b987f_6_180"/>
          <p:cNvSpPr txBox="1">
            <a:spLocks noGrp="1"/>
          </p:cNvSpPr>
          <p:nvPr>
            <p:ph type="title"/>
          </p:nvPr>
        </p:nvSpPr>
        <p:spPr>
          <a:xfrm>
            <a:off x="838200" y="0"/>
            <a:ext cx="10515600" cy="13128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solidFill>
                  <a:schemeClr val="accent1"/>
                </a:solidFill>
              </a:rPr>
              <a:t>Model Fine-tuning – </a:t>
            </a:r>
            <a:r>
              <a:rPr lang="en-US"/>
              <a:t>Multi-label Classification</a:t>
            </a:r>
            <a:endParaRPr/>
          </a:p>
        </p:txBody>
      </p:sp>
      <p:pic>
        <p:nvPicPr>
          <p:cNvPr id="543" name="Google Shape;543;g23bdd8b987f_6_180"/>
          <p:cNvPicPr preferRelativeResize="0"/>
          <p:nvPr/>
        </p:nvPicPr>
        <p:blipFill>
          <a:blip r:embed="rId3">
            <a:alphaModFix/>
          </a:blip>
          <a:stretch>
            <a:fillRect/>
          </a:stretch>
        </p:blipFill>
        <p:spPr>
          <a:xfrm>
            <a:off x="838200" y="1386625"/>
            <a:ext cx="6676575" cy="4998674"/>
          </a:xfrm>
          <a:prstGeom prst="rect">
            <a:avLst/>
          </a:prstGeom>
          <a:noFill/>
          <a:ln>
            <a:noFill/>
          </a:ln>
        </p:spPr>
      </p:pic>
      <p:sp>
        <p:nvSpPr>
          <p:cNvPr id="544" name="Google Shape;544;g23bdd8b987f_6_180"/>
          <p:cNvSpPr txBox="1"/>
          <p:nvPr/>
        </p:nvSpPr>
        <p:spPr>
          <a:xfrm>
            <a:off x="7517700" y="2851800"/>
            <a:ext cx="3836100" cy="147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100">
                <a:latin typeface="Courier New"/>
                <a:ea typeface="Courier New"/>
                <a:cs typeface="Courier New"/>
                <a:sym typeface="Courier New"/>
              </a:rPr>
              <a:t>Accuracy = 96.7%</a:t>
            </a:r>
            <a:endParaRPr sz="2100">
              <a:latin typeface="Courier New"/>
              <a:ea typeface="Courier New"/>
              <a:cs typeface="Courier New"/>
              <a:sym typeface="Courier New"/>
            </a:endParaRPr>
          </a:p>
          <a:p>
            <a:pPr marL="0" lvl="0" indent="0" algn="l" rtl="0">
              <a:spcBef>
                <a:spcPts val="0"/>
              </a:spcBef>
              <a:spcAft>
                <a:spcPts val="0"/>
              </a:spcAft>
              <a:buNone/>
            </a:pPr>
            <a:r>
              <a:rPr lang="en-US" sz="2100">
                <a:latin typeface="Courier New"/>
                <a:ea typeface="Courier New"/>
                <a:cs typeface="Courier New"/>
                <a:sym typeface="Courier New"/>
              </a:rPr>
              <a:t>F1 = 96.6%</a:t>
            </a:r>
            <a:endParaRPr sz="2100">
              <a:latin typeface="Courier New"/>
              <a:ea typeface="Courier New"/>
              <a:cs typeface="Courier New"/>
              <a:sym typeface="Courier New"/>
            </a:endParaRPr>
          </a:p>
          <a:p>
            <a:pPr marL="0" lvl="0" indent="0" algn="l" rtl="0">
              <a:spcBef>
                <a:spcPts val="0"/>
              </a:spcBef>
              <a:spcAft>
                <a:spcPts val="0"/>
              </a:spcAft>
              <a:buNone/>
            </a:pPr>
            <a:r>
              <a:rPr lang="en-US" sz="2100">
                <a:latin typeface="Courier New"/>
                <a:ea typeface="Courier New"/>
                <a:cs typeface="Courier New"/>
                <a:sym typeface="Courier New"/>
              </a:rPr>
              <a:t>Loss = 0.109 nats</a:t>
            </a:r>
            <a:endParaRPr sz="2100">
              <a:latin typeface="Courier New"/>
              <a:ea typeface="Courier New"/>
              <a:cs typeface="Courier New"/>
              <a:sym typeface="Courier New"/>
            </a:endParaRPr>
          </a:p>
          <a:p>
            <a:pPr marL="0" lvl="0" indent="0" algn="l" rtl="0">
              <a:spcBef>
                <a:spcPts val="0"/>
              </a:spcBef>
              <a:spcAft>
                <a:spcPts val="0"/>
              </a:spcAft>
              <a:buNone/>
            </a:pPr>
            <a:r>
              <a:rPr lang="en-US" sz="2100">
                <a:latin typeface="Courier New"/>
                <a:ea typeface="Courier New"/>
                <a:cs typeface="Courier New"/>
                <a:sym typeface="Courier New"/>
              </a:rPr>
              <a:t>MCC = 0.953</a:t>
            </a:r>
            <a:endParaRPr sz="2100">
              <a:latin typeface="Courier New"/>
              <a:ea typeface="Courier New"/>
              <a:cs typeface="Courier New"/>
              <a:sym typeface="Courier New"/>
            </a:endParaRPr>
          </a:p>
        </p:txBody>
      </p:sp>
      <p:grpSp>
        <p:nvGrpSpPr>
          <p:cNvPr id="545" name="Google Shape;545;g23bdd8b987f_6_180"/>
          <p:cNvGrpSpPr/>
          <p:nvPr/>
        </p:nvGrpSpPr>
        <p:grpSpPr>
          <a:xfrm>
            <a:off x="838200" y="1386625"/>
            <a:ext cx="6676575" cy="4998674"/>
            <a:chOff x="838200" y="1386625"/>
            <a:chExt cx="6676575" cy="4998674"/>
          </a:xfrm>
        </p:grpSpPr>
        <p:pic>
          <p:nvPicPr>
            <p:cNvPr id="546" name="Google Shape;546;g23bdd8b987f_6_180"/>
            <p:cNvPicPr preferRelativeResize="0"/>
            <p:nvPr/>
          </p:nvPicPr>
          <p:blipFill>
            <a:blip r:embed="rId3">
              <a:alphaModFix/>
            </a:blip>
            <a:stretch>
              <a:fillRect/>
            </a:stretch>
          </p:blipFill>
          <p:spPr>
            <a:xfrm>
              <a:off x="838200" y="1386625"/>
              <a:ext cx="6676575" cy="4998674"/>
            </a:xfrm>
            <a:prstGeom prst="rect">
              <a:avLst/>
            </a:prstGeom>
            <a:noFill/>
            <a:ln>
              <a:noFill/>
            </a:ln>
          </p:spPr>
        </p:pic>
        <p:sp>
          <p:nvSpPr>
            <p:cNvPr id="547" name="Google Shape;547;g23bdd8b987f_6_180"/>
            <p:cNvSpPr/>
            <p:nvPr/>
          </p:nvSpPr>
          <p:spPr>
            <a:xfrm>
              <a:off x="2885728" y="2108265"/>
              <a:ext cx="966250" cy="1175675"/>
            </a:xfrm>
            <a:custGeom>
              <a:avLst/>
              <a:gdLst/>
              <a:ahLst/>
              <a:cxnLst/>
              <a:rect l="l" t="t" r="r" b="b"/>
              <a:pathLst>
                <a:path w="38650" h="47027" extrusionOk="0">
                  <a:moveTo>
                    <a:pt x="886" y="13640"/>
                  </a:moveTo>
                  <a:cubicBezTo>
                    <a:pt x="2901" y="9679"/>
                    <a:pt x="8529" y="3635"/>
                    <a:pt x="13393" y="1550"/>
                  </a:cubicBezTo>
                  <a:cubicBezTo>
                    <a:pt x="18257" y="-534"/>
                    <a:pt x="26109" y="-326"/>
                    <a:pt x="30069" y="1133"/>
                  </a:cubicBezTo>
                  <a:cubicBezTo>
                    <a:pt x="34030" y="2592"/>
                    <a:pt x="35975" y="7178"/>
                    <a:pt x="37156" y="10305"/>
                  </a:cubicBezTo>
                  <a:cubicBezTo>
                    <a:pt x="38337" y="13432"/>
                    <a:pt x="36948" y="17115"/>
                    <a:pt x="37156" y="19894"/>
                  </a:cubicBezTo>
                  <a:cubicBezTo>
                    <a:pt x="37365" y="22673"/>
                    <a:pt x="38893" y="24758"/>
                    <a:pt x="38407" y="26981"/>
                  </a:cubicBezTo>
                  <a:cubicBezTo>
                    <a:pt x="37921" y="29205"/>
                    <a:pt x="35975" y="32123"/>
                    <a:pt x="34238" y="33235"/>
                  </a:cubicBezTo>
                  <a:cubicBezTo>
                    <a:pt x="32501" y="34347"/>
                    <a:pt x="29860" y="32610"/>
                    <a:pt x="27984" y="33652"/>
                  </a:cubicBezTo>
                  <a:cubicBezTo>
                    <a:pt x="26108" y="34694"/>
                    <a:pt x="24233" y="37612"/>
                    <a:pt x="22982" y="39488"/>
                  </a:cubicBezTo>
                  <a:cubicBezTo>
                    <a:pt x="21731" y="41364"/>
                    <a:pt x="21939" y="43657"/>
                    <a:pt x="20480" y="44908"/>
                  </a:cubicBezTo>
                  <a:cubicBezTo>
                    <a:pt x="19021" y="46159"/>
                    <a:pt x="16034" y="46923"/>
                    <a:pt x="14227" y="46992"/>
                  </a:cubicBezTo>
                  <a:cubicBezTo>
                    <a:pt x="12421" y="47062"/>
                    <a:pt x="11239" y="46576"/>
                    <a:pt x="9641" y="45325"/>
                  </a:cubicBezTo>
                  <a:cubicBezTo>
                    <a:pt x="8043" y="44074"/>
                    <a:pt x="5889" y="41642"/>
                    <a:pt x="4638" y="39488"/>
                  </a:cubicBezTo>
                  <a:cubicBezTo>
                    <a:pt x="3387" y="37334"/>
                    <a:pt x="2693" y="34763"/>
                    <a:pt x="2137" y="32401"/>
                  </a:cubicBezTo>
                  <a:cubicBezTo>
                    <a:pt x="1581" y="30039"/>
                    <a:pt x="1512" y="28441"/>
                    <a:pt x="1303" y="25314"/>
                  </a:cubicBezTo>
                  <a:cubicBezTo>
                    <a:pt x="1095" y="22187"/>
                    <a:pt x="-1129" y="17601"/>
                    <a:pt x="886" y="13640"/>
                  </a:cubicBezTo>
                  <a:close/>
                </a:path>
              </a:pathLst>
            </a:custGeom>
            <a:noFill/>
            <a:ln w="38100" cap="flat" cmpd="sng">
              <a:solidFill>
                <a:srgbClr val="00FF00"/>
              </a:solidFill>
              <a:prstDash val="solid"/>
              <a:round/>
              <a:headEnd type="none" w="med" len="med"/>
              <a:tailEnd type="none" w="med" len="med"/>
            </a:ln>
          </p:spPr>
          <p:txBody>
            <a:bodyPr/>
            <a:lstStyle/>
            <a:p>
              <a:endParaRPr lang="en-US"/>
            </a:p>
          </p:txBody>
        </p:sp>
        <p:sp>
          <p:nvSpPr>
            <p:cNvPr id="548" name="Google Shape;548;g23bdd8b987f_6_180"/>
            <p:cNvSpPr/>
            <p:nvPr/>
          </p:nvSpPr>
          <p:spPr>
            <a:xfrm>
              <a:off x="4975222" y="2822329"/>
              <a:ext cx="788425" cy="2291050"/>
            </a:xfrm>
            <a:custGeom>
              <a:avLst/>
              <a:gdLst/>
              <a:ahLst/>
              <a:cxnLst/>
              <a:rect l="l" t="t" r="r" b="b"/>
              <a:pathLst>
                <a:path w="31537" h="91642" extrusionOk="0">
                  <a:moveTo>
                    <a:pt x="686" y="7174"/>
                  </a:moveTo>
                  <a:cubicBezTo>
                    <a:pt x="2701" y="2032"/>
                    <a:pt x="10136" y="434"/>
                    <a:pt x="14444" y="87"/>
                  </a:cubicBezTo>
                  <a:cubicBezTo>
                    <a:pt x="18752" y="-260"/>
                    <a:pt x="25144" y="3145"/>
                    <a:pt x="26534" y="5090"/>
                  </a:cubicBezTo>
                  <a:cubicBezTo>
                    <a:pt x="27924" y="7036"/>
                    <a:pt x="22991" y="8911"/>
                    <a:pt x="22782" y="11760"/>
                  </a:cubicBezTo>
                  <a:cubicBezTo>
                    <a:pt x="22574" y="14609"/>
                    <a:pt x="23963" y="19126"/>
                    <a:pt x="25283" y="22183"/>
                  </a:cubicBezTo>
                  <a:cubicBezTo>
                    <a:pt x="26603" y="25240"/>
                    <a:pt x="29730" y="27325"/>
                    <a:pt x="30703" y="30104"/>
                  </a:cubicBezTo>
                  <a:cubicBezTo>
                    <a:pt x="31676" y="32883"/>
                    <a:pt x="31676" y="36704"/>
                    <a:pt x="31120" y="38858"/>
                  </a:cubicBezTo>
                  <a:cubicBezTo>
                    <a:pt x="30564" y="41012"/>
                    <a:pt x="28063" y="40387"/>
                    <a:pt x="27368" y="43027"/>
                  </a:cubicBezTo>
                  <a:cubicBezTo>
                    <a:pt x="26673" y="45668"/>
                    <a:pt x="27368" y="49490"/>
                    <a:pt x="26951" y="54701"/>
                  </a:cubicBezTo>
                  <a:cubicBezTo>
                    <a:pt x="26534" y="59912"/>
                    <a:pt x="26464" y="68320"/>
                    <a:pt x="24866" y="74295"/>
                  </a:cubicBezTo>
                  <a:cubicBezTo>
                    <a:pt x="23268" y="80271"/>
                    <a:pt x="20628" y="88192"/>
                    <a:pt x="17362" y="90554"/>
                  </a:cubicBezTo>
                  <a:cubicBezTo>
                    <a:pt x="14096" y="92917"/>
                    <a:pt x="6662" y="90763"/>
                    <a:pt x="5272" y="88470"/>
                  </a:cubicBezTo>
                  <a:cubicBezTo>
                    <a:pt x="3882" y="86177"/>
                    <a:pt x="8816" y="80062"/>
                    <a:pt x="9024" y="76796"/>
                  </a:cubicBezTo>
                  <a:cubicBezTo>
                    <a:pt x="9233" y="73530"/>
                    <a:pt x="6384" y="72419"/>
                    <a:pt x="6523" y="68875"/>
                  </a:cubicBezTo>
                  <a:cubicBezTo>
                    <a:pt x="6662" y="65331"/>
                    <a:pt x="10275" y="59634"/>
                    <a:pt x="9858" y="55534"/>
                  </a:cubicBezTo>
                  <a:cubicBezTo>
                    <a:pt x="9441" y="51435"/>
                    <a:pt x="5272" y="48378"/>
                    <a:pt x="4021" y="44278"/>
                  </a:cubicBezTo>
                  <a:cubicBezTo>
                    <a:pt x="2770" y="40179"/>
                    <a:pt x="2910" y="37121"/>
                    <a:pt x="2354" y="30937"/>
                  </a:cubicBezTo>
                  <a:cubicBezTo>
                    <a:pt x="1798" y="24753"/>
                    <a:pt x="-1329" y="12316"/>
                    <a:pt x="686" y="7174"/>
                  </a:cubicBezTo>
                  <a:close/>
                </a:path>
              </a:pathLst>
            </a:custGeom>
            <a:noFill/>
            <a:ln w="38100" cap="flat" cmpd="sng">
              <a:solidFill>
                <a:srgbClr val="00FF00"/>
              </a:solidFill>
              <a:prstDash val="solid"/>
              <a:round/>
              <a:headEnd type="none" w="med" len="med"/>
              <a:tailEnd type="none" w="med" len="med"/>
            </a:ln>
          </p:spPr>
          <p:txBody>
            <a:bodyPr/>
            <a:lstStyle/>
            <a:p>
              <a:endParaRPr lang="en-US"/>
            </a:p>
          </p:txBody>
        </p:sp>
        <p:sp>
          <p:nvSpPr>
            <p:cNvPr id="549" name="Google Shape;549;g23bdd8b987f_6_180"/>
            <p:cNvSpPr/>
            <p:nvPr/>
          </p:nvSpPr>
          <p:spPr>
            <a:xfrm>
              <a:off x="2514428" y="2674667"/>
              <a:ext cx="830100" cy="1724825"/>
            </a:xfrm>
            <a:custGeom>
              <a:avLst/>
              <a:gdLst/>
              <a:ahLst/>
              <a:cxnLst/>
              <a:rect l="l" t="t" r="r" b="b"/>
              <a:pathLst>
                <a:path w="33204" h="68993" extrusionOk="0">
                  <a:moveTo>
                    <a:pt x="10318" y="156"/>
                  </a:moveTo>
                  <a:cubicBezTo>
                    <a:pt x="7400" y="-469"/>
                    <a:pt x="3231" y="5228"/>
                    <a:pt x="1563" y="8911"/>
                  </a:cubicBezTo>
                  <a:cubicBezTo>
                    <a:pt x="-104" y="12594"/>
                    <a:pt x="-104" y="19125"/>
                    <a:pt x="313" y="22252"/>
                  </a:cubicBezTo>
                  <a:cubicBezTo>
                    <a:pt x="730" y="25379"/>
                    <a:pt x="3996" y="25310"/>
                    <a:pt x="4065" y="27672"/>
                  </a:cubicBezTo>
                  <a:cubicBezTo>
                    <a:pt x="4135" y="30034"/>
                    <a:pt x="313" y="34272"/>
                    <a:pt x="730" y="36426"/>
                  </a:cubicBezTo>
                  <a:cubicBezTo>
                    <a:pt x="1147" y="38580"/>
                    <a:pt x="5038" y="38927"/>
                    <a:pt x="6566" y="40595"/>
                  </a:cubicBezTo>
                  <a:cubicBezTo>
                    <a:pt x="8095" y="42263"/>
                    <a:pt x="9415" y="43931"/>
                    <a:pt x="9901" y="46432"/>
                  </a:cubicBezTo>
                  <a:cubicBezTo>
                    <a:pt x="10388" y="48934"/>
                    <a:pt x="10249" y="53033"/>
                    <a:pt x="9485" y="55604"/>
                  </a:cubicBezTo>
                  <a:cubicBezTo>
                    <a:pt x="8721" y="58175"/>
                    <a:pt x="4343" y="59703"/>
                    <a:pt x="5316" y="61857"/>
                  </a:cubicBezTo>
                  <a:cubicBezTo>
                    <a:pt x="6289" y="64011"/>
                    <a:pt x="10805" y="70751"/>
                    <a:pt x="15321" y="68528"/>
                  </a:cubicBezTo>
                  <a:cubicBezTo>
                    <a:pt x="19837" y="66305"/>
                    <a:pt x="30052" y="52547"/>
                    <a:pt x="32414" y="48517"/>
                  </a:cubicBezTo>
                  <a:cubicBezTo>
                    <a:pt x="34777" y="44487"/>
                    <a:pt x="30886" y="46502"/>
                    <a:pt x="29496" y="44348"/>
                  </a:cubicBezTo>
                  <a:cubicBezTo>
                    <a:pt x="28106" y="42194"/>
                    <a:pt x="25605" y="38025"/>
                    <a:pt x="24076" y="35593"/>
                  </a:cubicBezTo>
                  <a:cubicBezTo>
                    <a:pt x="22547" y="33161"/>
                    <a:pt x="19421" y="31007"/>
                    <a:pt x="20324" y="29756"/>
                  </a:cubicBezTo>
                  <a:cubicBezTo>
                    <a:pt x="21227" y="28505"/>
                    <a:pt x="28801" y="29201"/>
                    <a:pt x="29496" y="28089"/>
                  </a:cubicBezTo>
                  <a:cubicBezTo>
                    <a:pt x="30191" y="26977"/>
                    <a:pt x="26230" y="25657"/>
                    <a:pt x="24493" y="23086"/>
                  </a:cubicBezTo>
                  <a:cubicBezTo>
                    <a:pt x="22756" y="20515"/>
                    <a:pt x="21436" y="16485"/>
                    <a:pt x="19073" y="12663"/>
                  </a:cubicBezTo>
                  <a:cubicBezTo>
                    <a:pt x="16711" y="8841"/>
                    <a:pt x="13236" y="781"/>
                    <a:pt x="10318" y="156"/>
                  </a:cubicBezTo>
                  <a:close/>
                </a:path>
              </a:pathLst>
            </a:custGeom>
            <a:noFill/>
            <a:ln w="38100" cap="flat" cmpd="sng">
              <a:solidFill>
                <a:srgbClr val="00FF00"/>
              </a:solidFill>
              <a:prstDash val="solid"/>
              <a:round/>
              <a:headEnd type="none" w="med" len="med"/>
              <a:tailEnd type="none" w="med" len="med"/>
            </a:ln>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23bdd8b987f_6_247"/>
          <p:cNvSpPr txBox="1"/>
          <p:nvPr/>
        </p:nvSpPr>
        <p:spPr>
          <a:xfrm>
            <a:off x="838200" y="1465275"/>
            <a:ext cx="9109200" cy="4544700"/>
          </a:xfrm>
          <a:prstGeom prst="rect">
            <a:avLst/>
          </a:prstGeom>
          <a:noFill/>
          <a:ln>
            <a:noFill/>
          </a:ln>
        </p:spPr>
        <p:txBody>
          <a:bodyPr spcFirstLastPara="1" wrap="square" lIns="91425" tIns="91425" rIns="91425" bIns="91425" anchor="t" anchorCtr="0">
            <a:spAutoFit/>
          </a:bodyPr>
          <a:lstStyle/>
          <a:p>
            <a:pPr marL="457200" lvl="0" indent="-368300" algn="l" rtl="0">
              <a:lnSpc>
                <a:spcPct val="115000"/>
              </a:lnSpc>
              <a:spcBef>
                <a:spcPts val="0"/>
              </a:spcBef>
              <a:spcAft>
                <a:spcPts val="0"/>
              </a:spcAft>
              <a:buClr>
                <a:schemeClr val="dk1"/>
              </a:buClr>
              <a:buSzPts val="2200"/>
              <a:buFont typeface="Helvetica Neue"/>
              <a:buChar char="●"/>
            </a:pPr>
            <a:r>
              <a:rPr lang="en-US" sz="2200">
                <a:solidFill>
                  <a:schemeClr val="dk1"/>
                </a:solidFill>
                <a:latin typeface="Helvetica Neue"/>
                <a:ea typeface="Helvetica Neue"/>
                <a:cs typeface="Helvetica Neue"/>
                <a:sym typeface="Helvetica Neue"/>
              </a:rPr>
              <a:t>Transformer-based models can detect TLS misconfiguration</a:t>
            </a:r>
            <a:endParaRPr sz="700">
              <a:solidFill>
                <a:schemeClr val="dk1"/>
              </a:solidFill>
              <a:latin typeface="Helvetica Neue"/>
              <a:ea typeface="Helvetica Neue"/>
              <a:cs typeface="Helvetica Neue"/>
              <a:sym typeface="Helvetica Neue"/>
            </a:endParaRPr>
          </a:p>
          <a:p>
            <a:pPr marL="0" lvl="0" indent="0" algn="l" rtl="0">
              <a:lnSpc>
                <a:spcPct val="115000"/>
              </a:lnSpc>
              <a:spcBef>
                <a:spcPts val="1200"/>
              </a:spcBef>
              <a:spcAft>
                <a:spcPts val="0"/>
              </a:spcAft>
              <a:buNone/>
            </a:pPr>
            <a:endParaRPr sz="700">
              <a:solidFill>
                <a:schemeClr val="dk1"/>
              </a:solidFill>
              <a:latin typeface="Helvetica Neue"/>
              <a:ea typeface="Helvetica Neue"/>
              <a:cs typeface="Helvetica Neue"/>
              <a:sym typeface="Helvetica Neue"/>
            </a:endParaRPr>
          </a:p>
          <a:p>
            <a:pPr marL="457200" lvl="0" indent="-368300" algn="l" rtl="0">
              <a:lnSpc>
                <a:spcPct val="115000"/>
              </a:lnSpc>
              <a:spcBef>
                <a:spcPts val="1200"/>
              </a:spcBef>
              <a:spcAft>
                <a:spcPts val="0"/>
              </a:spcAft>
              <a:buClr>
                <a:schemeClr val="dk1"/>
              </a:buClr>
              <a:buSzPts val="2200"/>
              <a:buFont typeface="Helvetica Neue"/>
              <a:buChar char="●"/>
            </a:pPr>
            <a:r>
              <a:rPr lang="en-US" sz="2200">
                <a:solidFill>
                  <a:schemeClr val="dk1"/>
                </a:solidFill>
                <a:latin typeface="Helvetica Neue"/>
                <a:ea typeface="Helvetica Neue"/>
                <a:cs typeface="Helvetica Neue"/>
                <a:sym typeface="Helvetica Neue"/>
              </a:rPr>
              <a:t>A parsed, string-based, space-delimited representation of traffic data can be effective for use in training Transformer-based models</a:t>
            </a:r>
            <a:endParaRPr sz="2200">
              <a:solidFill>
                <a:schemeClr val="dk1"/>
              </a:solidFill>
              <a:latin typeface="Helvetica Neue"/>
              <a:ea typeface="Helvetica Neue"/>
              <a:cs typeface="Helvetica Neue"/>
              <a:sym typeface="Helvetica Neue"/>
            </a:endParaRPr>
          </a:p>
          <a:p>
            <a:pPr marL="457200" lvl="0" indent="0" algn="l" rtl="0">
              <a:lnSpc>
                <a:spcPct val="115000"/>
              </a:lnSpc>
              <a:spcBef>
                <a:spcPts val="1200"/>
              </a:spcBef>
              <a:spcAft>
                <a:spcPts val="0"/>
              </a:spcAft>
              <a:buNone/>
            </a:pPr>
            <a:endParaRPr sz="700">
              <a:solidFill>
                <a:schemeClr val="dk1"/>
              </a:solidFill>
              <a:latin typeface="Helvetica Neue"/>
              <a:ea typeface="Helvetica Neue"/>
              <a:cs typeface="Helvetica Neue"/>
              <a:sym typeface="Helvetica Neue"/>
            </a:endParaRPr>
          </a:p>
          <a:p>
            <a:pPr marL="457200" lvl="0" indent="-368300" algn="l" rtl="0">
              <a:lnSpc>
                <a:spcPct val="115000"/>
              </a:lnSpc>
              <a:spcBef>
                <a:spcPts val="1200"/>
              </a:spcBef>
              <a:spcAft>
                <a:spcPts val="0"/>
              </a:spcAft>
              <a:buClr>
                <a:schemeClr val="dk1"/>
              </a:buClr>
              <a:buSzPts val="2200"/>
              <a:buFont typeface="Helvetica Neue"/>
              <a:buChar char="●"/>
            </a:pPr>
            <a:r>
              <a:rPr lang="en-US" sz="2200">
                <a:solidFill>
                  <a:schemeClr val="dk1"/>
                </a:solidFill>
                <a:latin typeface="Helvetica Neue"/>
                <a:ea typeface="Helvetica Neue"/>
                <a:cs typeface="Helvetica Neue"/>
                <a:sym typeface="Helvetica Neue"/>
              </a:rPr>
              <a:t>Using this representation, Transformer-based models can find semantic similarities in TLS misconfigurations, causing distinct reasons for misconfiguration to visually cluster together</a:t>
            </a:r>
            <a:endParaRPr sz="2200">
              <a:solidFill>
                <a:schemeClr val="dk1"/>
              </a:solidFill>
              <a:latin typeface="Helvetica Neue"/>
              <a:ea typeface="Helvetica Neue"/>
              <a:cs typeface="Helvetica Neue"/>
              <a:sym typeface="Helvetica Neue"/>
            </a:endParaRPr>
          </a:p>
          <a:p>
            <a:pPr marL="457200" lvl="0" indent="0" algn="l" rtl="0">
              <a:lnSpc>
                <a:spcPct val="115000"/>
              </a:lnSpc>
              <a:spcBef>
                <a:spcPts val="1200"/>
              </a:spcBef>
              <a:spcAft>
                <a:spcPts val="0"/>
              </a:spcAft>
              <a:buNone/>
            </a:pPr>
            <a:endParaRPr sz="700">
              <a:solidFill>
                <a:schemeClr val="dk1"/>
              </a:solidFill>
              <a:latin typeface="Helvetica Neue"/>
              <a:ea typeface="Helvetica Neue"/>
              <a:cs typeface="Helvetica Neue"/>
              <a:sym typeface="Helvetica Neue"/>
            </a:endParaRPr>
          </a:p>
          <a:p>
            <a:pPr marL="457200" lvl="0" indent="-368300" algn="l" rtl="0">
              <a:lnSpc>
                <a:spcPct val="115000"/>
              </a:lnSpc>
              <a:spcBef>
                <a:spcPts val="1200"/>
              </a:spcBef>
              <a:spcAft>
                <a:spcPts val="0"/>
              </a:spcAft>
              <a:buClr>
                <a:schemeClr val="dk1"/>
              </a:buClr>
              <a:buSzPts val="2200"/>
              <a:buFont typeface="Helvetica Neue"/>
              <a:buChar char="●"/>
            </a:pPr>
            <a:r>
              <a:rPr lang="en-US" sz="2200">
                <a:solidFill>
                  <a:schemeClr val="dk1"/>
                </a:solidFill>
                <a:latin typeface="Helvetica Neue"/>
                <a:ea typeface="Helvetica Neue"/>
                <a:cs typeface="Helvetica Neue"/>
                <a:sym typeface="Helvetica Neue"/>
              </a:rPr>
              <a:t>Visualizing fine-tuned model classification embeddings provides a different perspective for comparing TLS implementations</a:t>
            </a:r>
            <a:endParaRPr sz="2200">
              <a:solidFill>
                <a:schemeClr val="dk1"/>
              </a:solidFill>
              <a:latin typeface="Helvetica Neue"/>
              <a:ea typeface="Helvetica Neue"/>
              <a:cs typeface="Helvetica Neue"/>
              <a:sym typeface="Helvetica Neue"/>
            </a:endParaRPr>
          </a:p>
        </p:txBody>
      </p:sp>
      <p:sp>
        <p:nvSpPr>
          <p:cNvPr id="555" name="Google Shape;555;g23bdd8b987f_6_247"/>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556" name="Google Shape;556;g23bdd8b987f_6_247"/>
          <p:cNvSpPr txBox="1">
            <a:spLocks noGrp="1"/>
          </p:cNvSpPr>
          <p:nvPr>
            <p:ph type="title"/>
          </p:nvPr>
        </p:nvSpPr>
        <p:spPr>
          <a:xfrm>
            <a:off x="838200" y="0"/>
            <a:ext cx="10515600" cy="13128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Takeaways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29AAA-E453-1710-4E03-293B7959A4F9}"/>
              </a:ext>
            </a:extLst>
          </p:cNvPr>
          <p:cNvSpPr>
            <a:spLocks noGrp="1"/>
          </p:cNvSpPr>
          <p:nvPr>
            <p:ph type="title"/>
          </p:nvPr>
        </p:nvSpPr>
        <p:spPr/>
        <p:txBody>
          <a:bodyPr/>
          <a:lstStyle/>
          <a:p>
            <a:r>
              <a:rPr lang="en-US" b="1" dirty="0"/>
              <a:t>Generative Adversarial Networks (GANs)</a:t>
            </a:r>
            <a:endParaRPr lang="en-US" dirty="0"/>
          </a:p>
        </p:txBody>
      </p:sp>
      <p:sp>
        <p:nvSpPr>
          <p:cNvPr id="3" name="Content Placeholder 2">
            <a:extLst>
              <a:ext uri="{FF2B5EF4-FFF2-40B4-BE49-F238E27FC236}">
                <a16:creationId xmlns:a16="http://schemas.microsoft.com/office/drawing/2014/main" id="{C1DABE35-1F20-4FAB-57DC-5D82977220AE}"/>
              </a:ext>
            </a:extLst>
          </p:cNvPr>
          <p:cNvSpPr>
            <a:spLocks noGrp="1"/>
          </p:cNvSpPr>
          <p:nvPr>
            <p:ph idx="1"/>
          </p:nvPr>
        </p:nvSpPr>
        <p:spPr>
          <a:xfrm>
            <a:off x="838200" y="1825625"/>
            <a:ext cx="7545946" cy="4351338"/>
          </a:xfrm>
        </p:spPr>
        <p:txBody>
          <a:bodyPr/>
          <a:lstStyle/>
          <a:p>
            <a:r>
              <a:rPr lang="en-US" dirty="0"/>
              <a:t>The generator creates data that mimics real data (e.g., images, audio, text).</a:t>
            </a:r>
          </a:p>
          <a:p>
            <a:r>
              <a:rPr lang="en-US" dirty="0"/>
              <a:t>The discriminator evaluates the authenticity of the data (real vs. generated).</a:t>
            </a:r>
          </a:p>
          <a:p>
            <a:r>
              <a:rPr lang="en-US" dirty="0"/>
              <a:t>Both networks are trained simultaneously in an adversarial process.</a:t>
            </a:r>
          </a:p>
          <a:p>
            <a:r>
              <a:rPr lang="en-US" dirty="0"/>
              <a:t>Common applications include realistic image generation, style transfer, and synthetic data creation.</a:t>
            </a:r>
          </a:p>
        </p:txBody>
      </p:sp>
      <p:pic>
        <p:nvPicPr>
          <p:cNvPr id="4" name="Picture 3">
            <a:extLst>
              <a:ext uri="{FF2B5EF4-FFF2-40B4-BE49-F238E27FC236}">
                <a16:creationId xmlns:a16="http://schemas.microsoft.com/office/drawing/2014/main" id="{6BFC1892-4BA3-2507-2CC9-8735EC4F998C}"/>
              </a:ext>
            </a:extLst>
          </p:cNvPr>
          <p:cNvPicPr>
            <a:picLocks noChangeAspect="1"/>
          </p:cNvPicPr>
          <p:nvPr/>
        </p:nvPicPr>
        <p:blipFill>
          <a:blip r:embed="rId2"/>
          <a:stretch>
            <a:fillRect/>
          </a:stretch>
        </p:blipFill>
        <p:spPr>
          <a:xfrm>
            <a:off x="8584709" y="1950814"/>
            <a:ext cx="3607291" cy="4226149"/>
          </a:xfrm>
          <a:prstGeom prst="rect">
            <a:avLst/>
          </a:prstGeom>
        </p:spPr>
      </p:pic>
    </p:spTree>
    <p:extLst>
      <p:ext uri="{BB962C8B-B14F-4D97-AF65-F5344CB8AC3E}">
        <p14:creationId xmlns:p14="http://schemas.microsoft.com/office/powerpoint/2010/main" val="3512994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9535E-9CBA-5830-45AD-2896808707CC}"/>
              </a:ext>
            </a:extLst>
          </p:cNvPr>
          <p:cNvSpPr>
            <a:spLocks noGrp="1"/>
          </p:cNvSpPr>
          <p:nvPr>
            <p:ph type="title"/>
          </p:nvPr>
        </p:nvSpPr>
        <p:spPr/>
        <p:txBody>
          <a:bodyPr/>
          <a:lstStyle/>
          <a:p>
            <a:r>
              <a:rPr lang="en-US" dirty="0"/>
              <a:t>Diffusion Models</a:t>
            </a:r>
          </a:p>
        </p:txBody>
      </p:sp>
      <p:sp>
        <p:nvSpPr>
          <p:cNvPr id="3" name="Content Placeholder 2">
            <a:extLst>
              <a:ext uri="{FF2B5EF4-FFF2-40B4-BE49-F238E27FC236}">
                <a16:creationId xmlns:a16="http://schemas.microsoft.com/office/drawing/2014/main" id="{56708F56-4338-8B80-86CE-BCC980EED6B2}"/>
              </a:ext>
            </a:extLst>
          </p:cNvPr>
          <p:cNvSpPr>
            <a:spLocks noGrp="1"/>
          </p:cNvSpPr>
          <p:nvPr>
            <p:ph idx="1"/>
          </p:nvPr>
        </p:nvSpPr>
        <p:spPr>
          <a:xfrm>
            <a:off x="838200" y="1825625"/>
            <a:ext cx="8559800" cy="4351338"/>
          </a:xfrm>
        </p:spPr>
        <p:txBody>
          <a:bodyPr/>
          <a:lstStyle/>
          <a:p>
            <a:pPr>
              <a:buFont typeface="Arial" panose="020B0604020202020204" pitchFamily="34" charset="0"/>
              <a:buChar char="•"/>
            </a:pPr>
            <a:r>
              <a:rPr lang="en-US" dirty="0"/>
              <a:t>Diffusion models are probabilistic generative models.</a:t>
            </a:r>
          </a:p>
          <a:p>
            <a:pPr>
              <a:buFont typeface="Arial" panose="020B0604020202020204" pitchFamily="34" charset="0"/>
              <a:buChar char="•"/>
            </a:pPr>
            <a:r>
              <a:rPr lang="en-US" dirty="0"/>
              <a:t>Model the transformation of data into noise through a forward diffusion process.</a:t>
            </a:r>
          </a:p>
          <a:p>
            <a:pPr>
              <a:buFont typeface="Arial" panose="020B0604020202020204" pitchFamily="34" charset="0"/>
              <a:buChar char="•"/>
            </a:pPr>
            <a:r>
              <a:rPr lang="en-US" dirty="0"/>
              <a:t>Reverse process learns to generate data samples from noise.</a:t>
            </a:r>
          </a:p>
          <a:p>
            <a:pPr>
              <a:buFont typeface="Arial" panose="020B0604020202020204" pitchFamily="34" charset="0"/>
              <a:buChar char="•"/>
            </a:pPr>
            <a:r>
              <a:rPr lang="en-US" dirty="0"/>
              <a:t>Known for producing high-quality images and realistic generative outputs.</a:t>
            </a:r>
          </a:p>
          <a:p>
            <a:pPr>
              <a:buFont typeface="Arial" panose="020B0604020202020204" pitchFamily="34" charset="0"/>
              <a:buChar char="•"/>
            </a:pPr>
            <a:r>
              <a:rPr lang="en-US" dirty="0"/>
              <a:t>Increasingly important in modern AI research for image synthesis and generative tasks.</a:t>
            </a:r>
          </a:p>
        </p:txBody>
      </p:sp>
    </p:spTree>
    <p:extLst>
      <p:ext uri="{BB962C8B-B14F-4D97-AF65-F5344CB8AC3E}">
        <p14:creationId xmlns:p14="http://schemas.microsoft.com/office/powerpoint/2010/main" val="3223544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F8F49C-DC42-5FD8-795A-9090816768E1}"/>
              </a:ext>
            </a:extLst>
          </p:cNvPr>
          <p:cNvSpPr/>
          <p:nvPr/>
        </p:nvSpPr>
        <p:spPr>
          <a:xfrm>
            <a:off x="3438001" y="3406361"/>
            <a:ext cx="2063691" cy="153518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NetFlow/IPFIX-style aggregated statistics</a:t>
            </a:r>
          </a:p>
          <a:p>
            <a:pPr marL="342900" indent="-342900">
              <a:buAutoNum type="arabicPeriod"/>
            </a:pPr>
            <a:r>
              <a:rPr lang="en-US" dirty="0"/>
              <a:t>Raw traffic traces (</a:t>
            </a:r>
            <a:r>
              <a:rPr lang="en-US" dirty="0" err="1"/>
              <a:t>pcaps</a:t>
            </a:r>
            <a:r>
              <a:rPr lang="en-US" dirty="0"/>
              <a:t>)</a:t>
            </a:r>
          </a:p>
        </p:txBody>
      </p:sp>
      <p:sp>
        <p:nvSpPr>
          <p:cNvPr id="8" name="Rectangle 7">
            <a:extLst>
              <a:ext uri="{FF2B5EF4-FFF2-40B4-BE49-F238E27FC236}">
                <a16:creationId xmlns:a16="http://schemas.microsoft.com/office/drawing/2014/main" id="{36AA29BE-3025-EB41-804D-4DF944E7DA9C}"/>
              </a:ext>
            </a:extLst>
          </p:cNvPr>
          <p:cNvSpPr/>
          <p:nvPr/>
        </p:nvSpPr>
        <p:spPr>
          <a:xfrm>
            <a:off x="6999040" y="2840891"/>
            <a:ext cx="2523688" cy="111363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Training ML models for:</a:t>
            </a:r>
          </a:p>
          <a:p>
            <a:pPr algn="ctr"/>
            <a:r>
              <a:rPr lang="en-US" dirty="0"/>
              <a:t>Anomaly Detection,</a:t>
            </a:r>
          </a:p>
          <a:p>
            <a:pPr algn="ctr"/>
            <a:r>
              <a:rPr lang="en-US" dirty="0"/>
              <a:t>Activity Recognition,</a:t>
            </a:r>
          </a:p>
          <a:p>
            <a:pPr algn="ctr"/>
            <a:r>
              <a:rPr lang="en-US" dirty="0"/>
              <a:t>....</a:t>
            </a:r>
          </a:p>
        </p:txBody>
      </p:sp>
      <p:sp>
        <p:nvSpPr>
          <p:cNvPr id="11" name="Rectangle 10">
            <a:extLst>
              <a:ext uri="{FF2B5EF4-FFF2-40B4-BE49-F238E27FC236}">
                <a16:creationId xmlns:a16="http://schemas.microsoft.com/office/drawing/2014/main" id="{BA76781D-63B8-0F22-5169-752D0C6682FF}"/>
              </a:ext>
            </a:extLst>
          </p:cNvPr>
          <p:cNvSpPr/>
          <p:nvPr/>
        </p:nvSpPr>
        <p:spPr>
          <a:xfrm>
            <a:off x="6999040" y="4067083"/>
            <a:ext cx="2523688" cy="66762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Hardware/Software testing</a:t>
            </a:r>
          </a:p>
        </p:txBody>
      </p:sp>
      <p:sp>
        <p:nvSpPr>
          <p:cNvPr id="13" name="Rectangle 12">
            <a:extLst>
              <a:ext uri="{FF2B5EF4-FFF2-40B4-BE49-F238E27FC236}">
                <a16:creationId xmlns:a16="http://schemas.microsoft.com/office/drawing/2014/main" id="{81485F17-65F3-694E-965A-669341988D4E}"/>
              </a:ext>
            </a:extLst>
          </p:cNvPr>
          <p:cNvSpPr/>
          <p:nvPr/>
        </p:nvSpPr>
        <p:spPr>
          <a:xfrm>
            <a:off x="6999040" y="4847260"/>
            <a:ext cx="2523688" cy="66762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t>And more…</a:t>
            </a:r>
            <a:endParaRPr lang="en-US" dirty="0"/>
          </a:p>
        </p:txBody>
      </p:sp>
      <p:cxnSp>
        <p:nvCxnSpPr>
          <p:cNvPr id="14" name="Connector: Elbow 13">
            <a:extLst>
              <a:ext uri="{FF2B5EF4-FFF2-40B4-BE49-F238E27FC236}">
                <a16:creationId xmlns:a16="http://schemas.microsoft.com/office/drawing/2014/main" id="{DC2AD659-883A-D1C2-9809-9B8FAB5F6F7A}"/>
              </a:ext>
            </a:extLst>
          </p:cNvPr>
          <p:cNvCxnSpPr>
            <a:stCxn id="3" idx="3"/>
            <a:endCxn id="13" idx="1"/>
          </p:cNvCxnSpPr>
          <p:nvPr/>
        </p:nvCxnSpPr>
        <p:spPr>
          <a:xfrm>
            <a:off x="5501692" y="4173954"/>
            <a:ext cx="1497348" cy="10071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7BD3CEA-557B-915C-14A2-691F22FBE24C}"/>
              </a:ext>
            </a:extLst>
          </p:cNvPr>
          <p:cNvCxnSpPr>
            <a:cxnSpLocks/>
            <a:stCxn id="3" idx="3"/>
            <a:endCxn id="11" idx="1"/>
          </p:cNvCxnSpPr>
          <p:nvPr/>
        </p:nvCxnSpPr>
        <p:spPr>
          <a:xfrm>
            <a:off x="5501692" y="4173954"/>
            <a:ext cx="1497348" cy="2269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B9AF4AC-4A76-B0D8-EB2B-10F0C0EC1DE2}"/>
              </a:ext>
            </a:extLst>
          </p:cNvPr>
          <p:cNvCxnSpPr>
            <a:cxnSpLocks/>
            <a:stCxn id="3" idx="3"/>
            <a:endCxn id="8" idx="1"/>
          </p:cNvCxnSpPr>
          <p:nvPr/>
        </p:nvCxnSpPr>
        <p:spPr>
          <a:xfrm flipV="1">
            <a:off x="5501692" y="3397711"/>
            <a:ext cx="1497348" cy="7762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618272A-FA7F-CDFC-FAF4-7F593B76AA16}"/>
              </a:ext>
            </a:extLst>
          </p:cNvPr>
          <p:cNvSpPr/>
          <p:nvPr/>
        </p:nvSpPr>
        <p:spPr>
          <a:xfrm>
            <a:off x="2438400" y="3406361"/>
            <a:ext cx="999601" cy="1535186"/>
          </a:xfrm>
          <a:prstGeom prst="rect">
            <a:avLst/>
          </a:prstGeom>
          <a:solidFill>
            <a:schemeClr val="accent3">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dirty="0"/>
              <a:t>Network Trace Dataset</a:t>
            </a:r>
          </a:p>
        </p:txBody>
      </p:sp>
      <p:sp>
        <p:nvSpPr>
          <p:cNvPr id="26" name="Title 1">
            <a:extLst>
              <a:ext uri="{FF2B5EF4-FFF2-40B4-BE49-F238E27FC236}">
                <a16:creationId xmlns:a16="http://schemas.microsoft.com/office/drawing/2014/main" id="{D97BDC2B-16B3-E47C-DEDA-09EB5C4F43DC}"/>
              </a:ext>
            </a:extLst>
          </p:cNvPr>
          <p:cNvSpPr txBox="1">
            <a:spLocks/>
          </p:cNvSpPr>
          <p:nvPr/>
        </p:nvSpPr>
        <p:spPr>
          <a:xfrm>
            <a:off x="790051" y="2698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Network Trace Datasets</a:t>
            </a:r>
          </a:p>
        </p:txBody>
      </p:sp>
      <p:sp>
        <p:nvSpPr>
          <p:cNvPr id="2" name="TextBox 1">
            <a:extLst>
              <a:ext uri="{FF2B5EF4-FFF2-40B4-BE49-F238E27FC236}">
                <a16:creationId xmlns:a16="http://schemas.microsoft.com/office/drawing/2014/main" id="{924D7C0E-34B2-0B1C-2D5F-0FBAC5A8EC5F}"/>
              </a:ext>
            </a:extLst>
          </p:cNvPr>
          <p:cNvSpPr txBox="1"/>
          <p:nvPr/>
        </p:nvSpPr>
        <p:spPr>
          <a:xfrm>
            <a:off x="2621488" y="2982170"/>
            <a:ext cx="2571473" cy="369332"/>
          </a:xfrm>
          <a:prstGeom prst="rect">
            <a:avLst/>
          </a:prstGeom>
          <a:noFill/>
        </p:spPr>
        <p:txBody>
          <a:bodyPr wrap="none" rtlCol="0">
            <a:spAutoFit/>
          </a:bodyPr>
          <a:lstStyle/>
          <a:p>
            <a:r>
              <a:rPr lang="en-US" dirty="0"/>
              <a:t>What are these datasets?</a:t>
            </a:r>
          </a:p>
        </p:txBody>
      </p:sp>
      <p:sp>
        <p:nvSpPr>
          <p:cNvPr id="4" name="TextBox 3">
            <a:extLst>
              <a:ext uri="{FF2B5EF4-FFF2-40B4-BE49-F238E27FC236}">
                <a16:creationId xmlns:a16="http://schemas.microsoft.com/office/drawing/2014/main" id="{838EEC29-F489-0E78-4DFB-EF7F497ED301}"/>
              </a:ext>
            </a:extLst>
          </p:cNvPr>
          <p:cNvSpPr txBox="1"/>
          <p:nvPr/>
        </p:nvSpPr>
        <p:spPr>
          <a:xfrm>
            <a:off x="7048019" y="2359006"/>
            <a:ext cx="2425729" cy="369332"/>
          </a:xfrm>
          <a:prstGeom prst="rect">
            <a:avLst/>
          </a:prstGeom>
          <a:noFill/>
        </p:spPr>
        <p:txBody>
          <a:bodyPr wrap="none" rtlCol="0">
            <a:spAutoFit/>
          </a:bodyPr>
          <a:lstStyle/>
          <a:p>
            <a:r>
              <a:rPr lang="en-US" dirty="0"/>
              <a:t>Why do we need them?</a:t>
            </a:r>
          </a:p>
        </p:txBody>
      </p:sp>
      <p:sp>
        <p:nvSpPr>
          <p:cNvPr id="7" name="Slide Number Placeholder 6">
            <a:extLst>
              <a:ext uri="{FF2B5EF4-FFF2-40B4-BE49-F238E27FC236}">
                <a16:creationId xmlns:a16="http://schemas.microsoft.com/office/drawing/2014/main" id="{FEC8CAF2-EDAD-E903-D51B-D6A560A201F7}"/>
              </a:ext>
            </a:extLst>
          </p:cNvPr>
          <p:cNvSpPr>
            <a:spLocks noGrp="1"/>
          </p:cNvSpPr>
          <p:nvPr>
            <p:ph type="sldNum" sz="quarter" idx="12"/>
          </p:nvPr>
        </p:nvSpPr>
        <p:spPr/>
        <p:txBody>
          <a:bodyPr/>
          <a:lstStyle/>
          <a:p>
            <a:fld id="{9FBDA2CE-4C48-4268-B3B8-67BB8CBD5785}" type="slidenum">
              <a:rPr lang="en-US" smtClean="0"/>
              <a:t>25</a:t>
            </a:fld>
            <a:endParaRPr lang="en-US"/>
          </a:p>
        </p:txBody>
      </p:sp>
    </p:spTree>
    <p:extLst>
      <p:ext uri="{BB962C8B-B14F-4D97-AF65-F5344CB8AC3E}">
        <p14:creationId xmlns:p14="http://schemas.microsoft.com/office/powerpoint/2010/main" val="325430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1" grpId="0" animBg="1"/>
      <p:bldP spid="13" grpId="0" animBg="1"/>
      <p:bldP spid="17" grpId="0" animBg="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23D4-461D-2E65-DD27-140DBF558F90}"/>
              </a:ext>
            </a:extLst>
          </p:cNvPr>
          <p:cNvSpPr>
            <a:spLocks noGrp="1"/>
          </p:cNvSpPr>
          <p:nvPr>
            <p:ph type="title"/>
          </p:nvPr>
        </p:nvSpPr>
        <p:spPr>
          <a:xfrm>
            <a:off x="841248" y="334644"/>
            <a:ext cx="10509504" cy="1076914"/>
          </a:xfrm>
        </p:spPr>
        <p:txBody>
          <a:bodyPr anchor="ctr">
            <a:normAutofit/>
          </a:bodyPr>
          <a:lstStyle/>
          <a:p>
            <a:r>
              <a:rPr lang="en-US" sz="4000" dirty="0"/>
              <a:t>Scarcity of Datasets</a:t>
            </a:r>
          </a:p>
        </p:txBody>
      </p:sp>
      <p:sp>
        <p:nvSpPr>
          <p:cNvPr id="1046" name="Content Placeholder 2">
            <a:extLst>
              <a:ext uri="{FF2B5EF4-FFF2-40B4-BE49-F238E27FC236}">
                <a16:creationId xmlns:a16="http://schemas.microsoft.com/office/drawing/2014/main" id="{2CD67B3C-EC82-CC92-B7CD-132DE9521FBE}"/>
              </a:ext>
            </a:extLst>
          </p:cNvPr>
          <p:cNvSpPr>
            <a:spLocks noGrp="1"/>
          </p:cNvSpPr>
          <p:nvPr>
            <p:ph idx="1"/>
          </p:nvPr>
        </p:nvSpPr>
        <p:spPr>
          <a:xfrm>
            <a:off x="838200" y="1562101"/>
            <a:ext cx="8143875" cy="5029200"/>
          </a:xfrm>
        </p:spPr>
        <p:txBody>
          <a:bodyPr>
            <a:normAutofit/>
          </a:bodyPr>
          <a:lstStyle/>
          <a:p>
            <a:pPr marL="0" indent="0">
              <a:buNone/>
            </a:pPr>
            <a:endParaRPr lang="en-US" dirty="0"/>
          </a:p>
          <a:p>
            <a:endParaRPr lang="en-US" dirty="0"/>
          </a:p>
          <a:p>
            <a:endParaRPr lang="en-US" dirty="0"/>
          </a:p>
          <a:p>
            <a:pPr marL="0" indent="0">
              <a:buNone/>
            </a:pPr>
            <a:endParaRPr lang="en-US" dirty="0"/>
          </a:p>
          <a:p>
            <a:pPr marL="0" indent="0">
              <a:buNone/>
            </a:pPr>
            <a:endParaRPr lang="en-US" dirty="0"/>
          </a:p>
          <a:p>
            <a:endParaRPr lang="en-US" dirty="0"/>
          </a:p>
          <a:p>
            <a:pPr marL="0" indent="0">
              <a:buNone/>
            </a:pPr>
            <a:endParaRPr lang="en-US" dirty="0"/>
          </a:p>
          <a:p>
            <a:pPr marL="0" indent="0">
              <a:buNone/>
            </a:pPr>
            <a:r>
              <a:rPr lang="en-US" dirty="0"/>
              <a:t>Potential Solution: Synthetic network data generation</a:t>
            </a:r>
          </a:p>
        </p:txBody>
      </p:sp>
      <p:pic>
        <p:nvPicPr>
          <p:cNvPr id="1047" name="Picture 4" descr="Circle, lock, privacy, safe, secure, security icon - Free download">
            <a:extLst>
              <a:ext uri="{FF2B5EF4-FFF2-40B4-BE49-F238E27FC236}">
                <a16:creationId xmlns:a16="http://schemas.microsoft.com/office/drawing/2014/main" id="{820B3B78-23B4-5614-0883-FB9669FD5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792" y="2317949"/>
            <a:ext cx="1776412" cy="1776412"/>
          </a:xfrm>
          <a:prstGeom prst="rect">
            <a:avLst/>
          </a:prstGeom>
          <a:noFill/>
          <a:extLst>
            <a:ext uri="{909E8E84-426E-40DD-AFC4-6F175D3DCCD1}">
              <a14:hiddenFill xmlns:a14="http://schemas.microsoft.com/office/drawing/2010/main">
                <a:solidFill>
                  <a:srgbClr val="FFFFFF"/>
                </a:solidFill>
              </a14:hiddenFill>
            </a:ext>
          </a:extLst>
        </p:spPr>
      </p:pic>
      <p:sp>
        <p:nvSpPr>
          <p:cNvPr id="1048" name="Content Placeholder 2">
            <a:extLst>
              <a:ext uri="{FF2B5EF4-FFF2-40B4-BE49-F238E27FC236}">
                <a16:creationId xmlns:a16="http://schemas.microsoft.com/office/drawing/2014/main" id="{36EE8934-7B22-FBD6-AF32-FE963927E789}"/>
              </a:ext>
            </a:extLst>
          </p:cNvPr>
          <p:cNvSpPr txBox="1">
            <a:spLocks/>
          </p:cNvSpPr>
          <p:nvPr/>
        </p:nvSpPr>
        <p:spPr>
          <a:xfrm>
            <a:off x="4695822" y="4092972"/>
            <a:ext cx="3092053" cy="704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Maintenance Costs </a:t>
            </a:r>
          </a:p>
        </p:txBody>
      </p:sp>
      <p:pic>
        <p:nvPicPr>
          <p:cNvPr id="1049" name="Picture 6" descr="Cost - Free business icons">
            <a:extLst>
              <a:ext uri="{FF2B5EF4-FFF2-40B4-BE49-F238E27FC236}">
                <a16:creationId xmlns:a16="http://schemas.microsoft.com/office/drawing/2014/main" id="{C9E705F1-2CE9-70FD-630C-B38B09296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792" y="2344042"/>
            <a:ext cx="1776413" cy="177641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10" descr="Error Icon Images – Browse 215,358 Stock Photos, Vectors, and Video | Adobe  Stock">
            <a:extLst>
              <a:ext uri="{FF2B5EF4-FFF2-40B4-BE49-F238E27FC236}">
                <a16:creationId xmlns:a16="http://schemas.microsoft.com/office/drawing/2014/main" id="{359C7E16-5EDB-F8AF-4469-6499285493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8007" y="2135187"/>
            <a:ext cx="3776267" cy="2265760"/>
          </a:xfrm>
          <a:prstGeom prst="rect">
            <a:avLst/>
          </a:prstGeom>
          <a:noFill/>
          <a:extLst>
            <a:ext uri="{909E8E84-426E-40DD-AFC4-6F175D3DCCD1}">
              <a14:hiddenFill xmlns:a14="http://schemas.microsoft.com/office/drawing/2010/main">
                <a:solidFill>
                  <a:srgbClr val="FFFFFF"/>
                </a:solidFill>
              </a14:hiddenFill>
            </a:ext>
          </a:extLst>
        </p:spPr>
      </p:pic>
      <p:sp>
        <p:nvSpPr>
          <p:cNvPr id="1051" name="Content Placeholder 2">
            <a:extLst>
              <a:ext uri="{FF2B5EF4-FFF2-40B4-BE49-F238E27FC236}">
                <a16:creationId xmlns:a16="http://schemas.microsoft.com/office/drawing/2014/main" id="{00F70739-4537-DD3C-59C7-A93C831E9BF1}"/>
              </a:ext>
            </a:extLst>
          </p:cNvPr>
          <p:cNvSpPr txBox="1">
            <a:spLocks/>
          </p:cNvSpPr>
          <p:nvPr/>
        </p:nvSpPr>
        <p:spPr>
          <a:xfrm>
            <a:off x="8217297" y="4092972"/>
            <a:ext cx="2660254" cy="704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Collection Errors</a:t>
            </a:r>
          </a:p>
        </p:txBody>
      </p:sp>
      <p:sp>
        <p:nvSpPr>
          <p:cNvPr id="1052" name="Content Placeholder 2">
            <a:extLst>
              <a:ext uri="{FF2B5EF4-FFF2-40B4-BE49-F238E27FC236}">
                <a16:creationId xmlns:a16="http://schemas.microsoft.com/office/drawing/2014/main" id="{F21DD01D-A7BA-632E-55A2-19F978C435D2}"/>
              </a:ext>
            </a:extLst>
          </p:cNvPr>
          <p:cNvSpPr txBox="1">
            <a:spLocks/>
          </p:cNvSpPr>
          <p:nvPr/>
        </p:nvSpPr>
        <p:spPr>
          <a:xfrm>
            <a:off x="1174347" y="4147393"/>
            <a:ext cx="3092053" cy="65042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Privacy/confidentiality</a:t>
            </a:r>
          </a:p>
        </p:txBody>
      </p:sp>
      <p:sp>
        <p:nvSpPr>
          <p:cNvPr id="5" name="Slide Number Placeholder 4">
            <a:extLst>
              <a:ext uri="{FF2B5EF4-FFF2-40B4-BE49-F238E27FC236}">
                <a16:creationId xmlns:a16="http://schemas.microsoft.com/office/drawing/2014/main" id="{5E57E7A7-6BAC-DF14-F7F2-33F71F8EF23E}"/>
              </a:ext>
            </a:extLst>
          </p:cNvPr>
          <p:cNvSpPr>
            <a:spLocks noGrp="1"/>
          </p:cNvSpPr>
          <p:nvPr>
            <p:ph type="sldNum" sz="quarter" idx="12"/>
          </p:nvPr>
        </p:nvSpPr>
        <p:spPr/>
        <p:txBody>
          <a:bodyPr/>
          <a:lstStyle/>
          <a:p>
            <a:fld id="{9FBDA2CE-4C48-4268-B3B8-67BB8CBD5785}" type="slidenum">
              <a:rPr lang="en-US" smtClean="0"/>
              <a:t>26</a:t>
            </a:fld>
            <a:endParaRPr lang="en-US"/>
          </a:p>
        </p:txBody>
      </p:sp>
    </p:spTree>
    <p:extLst>
      <p:ext uri="{BB962C8B-B14F-4D97-AF65-F5344CB8AC3E}">
        <p14:creationId xmlns:p14="http://schemas.microsoft.com/office/powerpoint/2010/main" val="362534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pPr marL="0" indent="0">
              <a:buNone/>
            </a:pPr>
            <a:r>
              <a:rPr lang="en-US"/>
              <a:t>Simulations/heuristics approaches:</a:t>
            </a:r>
            <a:endParaRPr lang="en-US" dirty="0"/>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normAutofit/>
          </a:bodyPr>
          <a:lstStyle/>
          <a:p>
            <a:endParaRPr lang="en-US" dirty="0"/>
          </a:p>
          <a:p>
            <a:endParaRPr lang="en-US" dirty="0"/>
          </a:p>
          <a:p>
            <a:endParaRPr lang="en-US" dirty="0"/>
          </a:p>
          <a:p>
            <a:r>
              <a:rPr lang="en-US" dirty="0"/>
              <a:t>Pro: Can produce full headers/payloads (</a:t>
            </a:r>
            <a:r>
              <a:rPr lang="en-US" dirty="0" err="1"/>
              <a:t>pcaps</a:t>
            </a:r>
            <a:r>
              <a:rPr lang="en-US" dirty="0"/>
              <a:t>)</a:t>
            </a:r>
          </a:p>
          <a:p>
            <a:pPr marL="0" indent="0">
              <a:buNone/>
            </a:pPr>
            <a:endParaRPr lang="en-US" dirty="0"/>
          </a:p>
          <a:p>
            <a:r>
              <a:rPr lang="en-US" dirty="0"/>
              <a:t>Cons:</a:t>
            </a:r>
          </a:p>
          <a:p>
            <a:pPr lvl="1"/>
            <a:r>
              <a:rPr lang="en-US" dirty="0"/>
              <a:t>Require extensive </a:t>
            </a:r>
            <a:r>
              <a:rPr lang="en-US" i="1" dirty="0"/>
              <a:t>manual effort</a:t>
            </a:r>
            <a:r>
              <a:rPr lang="en-US" dirty="0"/>
              <a:t> and </a:t>
            </a:r>
            <a:r>
              <a:rPr lang="en-US" i="1" dirty="0"/>
              <a:t>domain knowledge</a:t>
            </a:r>
          </a:p>
          <a:p>
            <a:pPr lvl="1"/>
            <a:r>
              <a:rPr lang="en-US" dirty="0"/>
              <a:t>Non-generative, i.e., low levels of variations</a:t>
            </a:r>
          </a:p>
        </p:txBody>
      </p:sp>
      <p:sp>
        <p:nvSpPr>
          <p:cNvPr id="4" name="Oval 3">
            <a:extLst>
              <a:ext uri="{FF2B5EF4-FFF2-40B4-BE49-F238E27FC236}">
                <a16:creationId xmlns:a16="http://schemas.microsoft.com/office/drawing/2014/main" id="{1AD350A4-979A-2AB8-B347-00704A68EE3E}"/>
              </a:ext>
            </a:extLst>
          </p:cNvPr>
          <p:cNvSpPr/>
          <p:nvPr/>
        </p:nvSpPr>
        <p:spPr>
          <a:xfrm>
            <a:off x="5233987" y="1990724"/>
            <a:ext cx="1628775"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a:t>YANS</a:t>
            </a:r>
            <a:endParaRPr lang="en-US" sz="2800" dirty="0"/>
          </a:p>
        </p:txBody>
      </p:sp>
      <p:sp>
        <p:nvSpPr>
          <p:cNvPr id="5" name="Oval 4">
            <a:extLst>
              <a:ext uri="{FF2B5EF4-FFF2-40B4-BE49-F238E27FC236}">
                <a16:creationId xmlns:a16="http://schemas.microsoft.com/office/drawing/2014/main" id="{CBD2CCF5-223D-B300-C345-DEE3C3056718}"/>
              </a:ext>
            </a:extLst>
          </p:cNvPr>
          <p:cNvSpPr/>
          <p:nvPr/>
        </p:nvSpPr>
        <p:spPr>
          <a:xfrm>
            <a:off x="7205662" y="1990724"/>
            <a:ext cx="1628775"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MGEN</a:t>
            </a:r>
          </a:p>
        </p:txBody>
      </p:sp>
      <p:sp>
        <p:nvSpPr>
          <p:cNvPr id="6" name="Oval 5">
            <a:extLst>
              <a:ext uri="{FF2B5EF4-FFF2-40B4-BE49-F238E27FC236}">
                <a16:creationId xmlns:a16="http://schemas.microsoft.com/office/drawing/2014/main" id="{EB80A980-26F1-6E4F-7968-D8DB363BFFFD}"/>
              </a:ext>
            </a:extLst>
          </p:cNvPr>
          <p:cNvSpPr/>
          <p:nvPr/>
        </p:nvSpPr>
        <p:spPr>
          <a:xfrm>
            <a:off x="3262312" y="1990724"/>
            <a:ext cx="1628775"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ns-3</a:t>
            </a:r>
          </a:p>
        </p:txBody>
      </p:sp>
      <p:sp>
        <p:nvSpPr>
          <p:cNvPr id="9" name="Slide Number Placeholder 8">
            <a:extLst>
              <a:ext uri="{FF2B5EF4-FFF2-40B4-BE49-F238E27FC236}">
                <a16:creationId xmlns:a16="http://schemas.microsoft.com/office/drawing/2014/main" id="{C6771D85-4D8B-E414-8E2F-3D393F230167}"/>
              </a:ext>
            </a:extLst>
          </p:cNvPr>
          <p:cNvSpPr>
            <a:spLocks noGrp="1"/>
          </p:cNvSpPr>
          <p:nvPr>
            <p:ph type="sldNum" sz="quarter" idx="12"/>
          </p:nvPr>
        </p:nvSpPr>
        <p:spPr/>
        <p:txBody>
          <a:bodyPr/>
          <a:lstStyle/>
          <a:p>
            <a:fld id="{9FBDA2CE-4C48-4268-B3B8-67BB8CBD5785}" type="slidenum">
              <a:rPr lang="en-US" smtClean="0"/>
              <a:t>27</a:t>
            </a:fld>
            <a:endParaRPr lang="en-US"/>
          </a:p>
        </p:txBody>
      </p:sp>
    </p:spTree>
    <p:extLst>
      <p:ext uri="{BB962C8B-B14F-4D97-AF65-F5344CB8AC3E}">
        <p14:creationId xmlns:p14="http://schemas.microsoft.com/office/powerpoint/2010/main" val="4224397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pPr marL="0" indent="0">
              <a:buNone/>
            </a:pPr>
            <a:r>
              <a:rPr lang="en-US" dirty="0"/>
              <a:t>GAN-based Generations</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endParaRPr lang="en-US" dirty="0"/>
          </a:p>
          <a:p>
            <a:pPr marL="0" indent="0">
              <a:buNone/>
            </a:pPr>
            <a:endParaRPr lang="en-US" dirty="0"/>
          </a:p>
          <a:p>
            <a:r>
              <a:rPr lang="en-US" dirty="0"/>
              <a:t>Pros:</a:t>
            </a:r>
          </a:p>
          <a:p>
            <a:pPr lvl="1"/>
            <a:r>
              <a:rPr lang="en-US" dirty="0"/>
              <a:t>Generative: Introduce variations</a:t>
            </a:r>
          </a:p>
          <a:p>
            <a:pPr lvl="1"/>
            <a:r>
              <a:rPr lang="en-US" dirty="0"/>
              <a:t>Attempts to achieve high statistical resemblance to real data</a:t>
            </a:r>
          </a:p>
        </p:txBody>
      </p:sp>
      <p:sp>
        <p:nvSpPr>
          <p:cNvPr id="7" name="Oval 6">
            <a:extLst>
              <a:ext uri="{FF2B5EF4-FFF2-40B4-BE49-F238E27FC236}">
                <a16:creationId xmlns:a16="http://schemas.microsoft.com/office/drawing/2014/main" id="{1FDD7567-25FD-BED0-6BB5-7658781C75FE}"/>
              </a:ext>
            </a:extLst>
          </p:cNvPr>
          <p:cNvSpPr/>
          <p:nvPr/>
        </p:nvSpPr>
        <p:spPr>
          <a:xfrm>
            <a:off x="3795710" y="1825625"/>
            <a:ext cx="1909763"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err="1"/>
              <a:t>DoppelGANger</a:t>
            </a:r>
            <a:endParaRPr lang="en-US" sz="2800" dirty="0"/>
          </a:p>
        </p:txBody>
      </p:sp>
      <p:sp>
        <p:nvSpPr>
          <p:cNvPr id="12" name="Oval 11">
            <a:extLst>
              <a:ext uri="{FF2B5EF4-FFF2-40B4-BE49-F238E27FC236}">
                <a16:creationId xmlns:a16="http://schemas.microsoft.com/office/drawing/2014/main" id="{6D30D92D-4338-68DB-3636-8442097844B4}"/>
              </a:ext>
            </a:extLst>
          </p:cNvPr>
          <p:cNvSpPr/>
          <p:nvPr/>
        </p:nvSpPr>
        <p:spPr>
          <a:xfrm>
            <a:off x="6066234" y="1825625"/>
            <a:ext cx="2174082"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NetShare</a:t>
            </a:r>
          </a:p>
        </p:txBody>
      </p:sp>
      <p:sp>
        <p:nvSpPr>
          <p:cNvPr id="6" name="Slide Number Placeholder 5">
            <a:extLst>
              <a:ext uri="{FF2B5EF4-FFF2-40B4-BE49-F238E27FC236}">
                <a16:creationId xmlns:a16="http://schemas.microsoft.com/office/drawing/2014/main" id="{C3F94D29-DA44-1FFC-9C60-CADB4FB516D7}"/>
              </a:ext>
            </a:extLst>
          </p:cNvPr>
          <p:cNvSpPr>
            <a:spLocks noGrp="1"/>
          </p:cNvSpPr>
          <p:nvPr>
            <p:ph type="sldNum" sz="quarter" idx="12"/>
          </p:nvPr>
        </p:nvSpPr>
        <p:spPr/>
        <p:txBody>
          <a:bodyPr/>
          <a:lstStyle/>
          <a:p>
            <a:fld id="{9FBDA2CE-4C48-4268-B3B8-67BB8CBD5785}" type="slidenum">
              <a:rPr lang="en-US" smtClean="0"/>
              <a:t>28</a:t>
            </a:fld>
            <a:endParaRPr lang="en-US"/>
          </a:p>
        </p:txBody>
      </p:sp>
    </p:spTree>
    <p:extLst>
      <p:ext uri="{BB962C8B-B14F-4D97-AF65-F5344CB8AC3E}">
        <p14:creationId xmlns:p14="http://schemas.microsoft.com/office/powerpoint/2010/main" val="100576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pPr marL="0" indent="0">
              <a:buNone/>
            </a:pPr>
            <a:r>
              <a:rPr lang="en-US" dirty="0"/>
              <a:t>GAN-based Generations</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endParaRPr lang="en-US" dirty="0"/>
          </a:p>
          <a:p>
            <a:pPr marL="0" indent="0">
              <a:buNone/>
            </a:pPr>
            <a:endParaRPr lang="en-US" dirty="0"/>
          </a:p>
          <a:p>
            <a:r>
              <a:rPr lang="en-US" dirty="0"/>
              <a:t>Pros:</a:t>
            </a:r>
          </a:p>
          <a:p>
            <a:pPr lvl="1"/>
            <a:r>
              <a:rPr lang="en-US" dirty="0"/>
              <a:t>Generative: Introduce variations</a:t>
            </a:r>
          </a:p>
          <a:p>
            <a:pPr lvl="1"/>
            <a:r>
              <a:rPr lang="en-US" dirty="0"/>
              <a:t>Attempts to achieve high statistical resemblance to real data</a:t>
            </a:r>
          </a:p>
          <a:p>
            <a:r>
              <a:rPr lang="en-US" dirty="0"/>
              <a:t>Cons:</a:t>
            </a:r>
          </a:p>
          <a:p>
            <a:pPr lvl="1"/>
            <a:r>
              <a:rPr lang="en-US" dirty="0"/>
              <a:t>Unsatisfactory ML accuracy</a:t>
            </a:r>
          </a:p>
        </p:txBody>
      </p:sp>
      <p:sp>
        <p:nvSpPr>
          <p:cNvPr id="7" name="Oval 6">
            <a:extLst>
              <a:ext uri="{FF2B5EF4-FFF2-40B4-BE49-F238E27FC236}">
                <a16:creationId xmlns:a16="http://schemas.microsoft.com/office/drawing/2014/main" id="{1FDD7567-25FD-BED0-6BB5-7658781C75FE}"/>
              </a:ext>
            </a:extLst>
          </p:cNvPr>
          <p:cNvSpPr/>
          <p:nvPr/>
        </p:nvSpPr>
        <p:spPr>
          <a:xfrm>
            <a:off x="3795710" y="1825625"/>
            <a:ext cx="1909763"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err="1"/>
              <a:t>DoppelGANger</a:t>
            </a:r>
            <a:endParaRPr lang="en-US" sz="2800" dirty="0"/>
          </a:p>
        </p:txBody>
      </p:sp>
      <p:sp>
        <p:nvSpPr>
          <p:cNvPr id="12" name="Oval 11">
            <a:extLst>
              <a:ext uri="{FF2B5EF4-FFF2-40B4-BE49-F238E27FC236}">
                <a16:creationId xmlns:a16="http://schemas.microsoft.com/office/drawing/2014/main" id="{6D30D92D-4338-68DB-3636-8442097844B4}"/>
              </a:ext>
            </a:extLst>
          </p:cNvPr>
          <p:cNvSpPr/>
          <p:nvPr/>
        </p:nvSpPr>
        <p:spPr>
          <a:xfrm>
            <a:off x="6066234" y="1825625"/>
            <a:ext cx="2174082"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NetShare</a:t>
            </a:r>
          </a:p>
        </p:txBody>
      </p:sp>
      <p:sp>
        <p:nvSpPr>
          <p:cNvPr id="6" name="Slide Number Placeholder 5">
            <a:extLst>
              <a:ext uri="{FF2B5EF4-FFF2-40B4-BE49-F238E27FC236}">
                <a16:creationId xmlns:a16="http://schemas.microsoft.com/office/drawing/2014/main" id="{C3F94D29-DA44-1FFC-9C60-CADB4FB516D7}"/>
              </a:ext>
            </a:extLst>
          </p:cNvPr>
          <p:cNvSpPr>
            <a:spLocks noGrp="1"/>
          </p:cNvSpPr>
          <p:nvPr>
            <p:ph type="sldNum" sz="quarter" idx="12"/>
          </p:nvPr>
        </p:nvSpPr>
        <p:spPr/>
        <p:txBody>
          <a:bodyPr/>
          <a:lstStyle/>
          <a:p>
            <a:fld id="{9FBDA2CE-4C48-4268-B3B8-67BB8CBD5785}" type="slidenum">
              <a:rPr lang="en-US" smtClean="0"/>
              <a:t>29</a:t>
            </a:fld>
            <a:endParaRPr lang="en-US"/>
          </a:p>
        </p:txBody>
      </p:sp>
    </p:spTree>
    <p:extLst>
      <p:ext uri="{BB962C8B-B14F-4D97-AF65-F5344CB8AC3E}">
        <p14:creationId xmlns:p14="http://schemas.microsoft.com/office/powerpoint/2010/main" val="904989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g23bdd8b987f_0_45"/>
          <p:cNvPicPr preferRelativeResize="0"/>
          <p:nvPr/>
        </p:nvPicPr>
        <p:blipFill>
          <a:blip r:embed="rId3">
            <a:alphaModFix/>
          </a:blip>
          <a:stretch>
            <a:fillRect/>
          </a:stretch>
        </p:blipFill>
        <p:spPr>
          <a:xfrm>
            <a:off x="2429340" y="2098575"/>
            <a:ext cx="7333325" cy="4125001"/>
          </a:xfrm>
          <a:prstGeom prst="rect">
            <a:avLst/>
          </a:prstGeom>
          <a:noFill/>
          <a:ln>
            <a:noFill/>
          </a:ln>
        </p:spPr>
      </p:pic>
      <p:sp>
        <p:nvSpPr>
          <p:cNvPr id="287" name="Google Shape;287;g23bdd8b987f_0_45"/>
          <p:cNvSpPr txBox="1">
            <a:spLocks noGrp="1"/>
          </p:cNvSpPr>
          <p:nvPr>
            <p:ph type="title"/>
          </p:nvPr>
        </p:nvSpPr>
        <p:spPr>
          <a:xfrm>
            <a:off x="838200" y="0"/>
            <a:ext cx="10515600" cy="13128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TLS looks simple…</a:t>
            </a:r>
            <a:endParaRPr/>
          </a:p>
        </p:txBody>
      </p:sp>
      <p:sp>
        <p:nvSpPr>
          <p:cNvPr id="288" name="Google Shape;288;g23bdd8b987f_0_45"/>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289" name="Google Shape;289;g23bdd8b987f_0_45"/>
          <p:cNvPicPr preferRelativeResize="0"/>
          <p:nvPr/>
        </p:nvPicPr>
        <p:blipFill rotWithShape="1">
          <a:blip r:embed="rId4">
            <a:alphaModFix/>
          </a:blip>
          <a:srcRect t="-7302" b="33983"/>
          <a:stretch/>
        </p:blipFill>
        <p:spPr>
          <a:xfrm>
            <a:off x="4439862" y="1657600"/>
            <a:ext cx="3312299" cy="651750"/>
          </a:xfrm>
          <a:prstGeom prst="rect">
            <a:avLst/>
          </a:prstGeom>
          <a:noFill/>
          <a:ln>
            <a:noFill/>
          </a:ln>
        </p:spPr>
      </p:pic>
      <p:pic>
        <p:nvPicPr>
          <p:cNvPr id="290" name="Google Shape;290;g23bdd8b987f_0_45"/>
          <p:cNvPicPr preferRelativeResize="0"/>
          <p:nvPr/>
        </p:nvPicPr>
        <p:blipFill>
          <a:blip r:embed="rId5">
            <a:alphaModFix/>
          </a:blip>
          <a:stretch>
            <a:fillRect/>
          </a:stretch>
        </p:blipFill>
        <p:spPr>
          <a:xfrm>
            <a:off x="3706475" y="1698100"/>
            <a:ext cx="570752" cy="570752"/>
          </a:xfrm>
          <a:prstGeom prst="rect">
            <a:avLst/>
          </a:prstGeom>
          <a:noFill/>
          <a:ln>
            <a:noFill/>
          </a:ln>
        </p:spPr>
      </p:pic>
      <p:pic>
        <p:nvPicPr>
          <p:cNvPr id="291" name="Google Shape;291;g23bdd8b987f_0_45"/>
          <p:cNvPicPr preferRelativeResize="0"/>
          <p:nvPr/>
        </p:nvPicPr>
        <p:blipFill>
          <a:blip r:embed="rId6">
            <a:alphaModFix/>
          </a:blip>
          <a:stretch>
            <a:fillRect/>
          </a:stretch>
        </p:blipFill>
        <p:spPr>
          <a:xfrm>
            <a:off x="7776075" y="1566213"/>
            <a:ext cx="834524" cy="834524"/>
          </a:xfrm>
          <a:prstGeom prst="rect">
            <a:avLst/>
          </a:prstGeom>
          <a:noFill/>
          <a:ln>
            <a:noFill/>
          </a:ln>
        </p:spPr>
      </p:pic>
      <p:sp>
        <p:nvSpPr>
          <p:cNvPr id="292" name="Google Shape;292;g23bdd8b987f_0_45"/>
          <p:cNvSpPr/>
          <p:nvPr/>
        </p:nvSpPr>
        <p:spPr>
          <a:xfrm>
            <a:off x="2651925" y="5831950"/>
            <a:ext cx="1285800" cy="391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g23bdd8b987f_0_45"/>
          <p:cNvSpPr txBox="1"/>
          <p:nvPr/>
        </p:nvSpPr>
        <p:spPr>
          <a:xfrm>
            <a:off x="9138900" y="6464675"/>
            <a:ext cx="2214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solidFill>
                  <a:schemeClr val="lt1"/>
                </a:solidFill>
                <a:latin typeface="Helvetica Neue"/>
                <a:ea typeface="Helvetica Neue"/>
                <a:cs typeface="Helvetica Neue"/>
                <a:sym typeface="Helvetica Neue"/>
              </a:rPr>
              <a:t>References [1, 2]</a:t>
            </a:r>
            <a:endParaRPr sz="1100">
              <a:solidFill>
                <a:schemeClr val="lt1"/>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a:t>GAN-based Generations</a:t>
            </a:r>
            <a:endParaRPr lang="en-US" dirty="0"/>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a:xfrm>
            <a:off x="838200" y="1825625"/>
            <a:ext cx="10515600" cy="851806"/>
          </a:xfrm>
        </p:spPr>
        <p:txBody>
          <a:bodyPr/>
          <a:lstStyle/>
          <a:p>
            <a:pPr marL="0" indent="0">
              <a:buNone/>
            </a:pPr>
            <a:r>
              <a:rPr lang="en-US" dirty="0"/>
              <a:t>Unsatisfactory ML accuracy</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17C8DF52-8CB2-F906-6E20-3F877A4621BB}"/>
              </a:ext>
            </a:extLst>
          </p:cNvPr>
          <p:cNvPicPr>
            <a:picLocks noChangeAspect="1"/>
          </p:cNvPicPr>
          <p:nvPr/>
        </p:nvPicPr>
        <p:blipFill>
          <a:blip r:embed="rId3"/>
          <a:stretch>
            <a:fillRect/>
          </a:stretch>
        </p:blipFill>
        <p:spPr>
          <a:xfrm>
            <a:off x="1810331" y="4258139"/>
            <a:ext cx="8655332" cy="7858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2">
            <a:extLst>
              <a:ext uri="{FF2B5EF4-FFF2-40B4-BE49-F238E27FC236}">
                <a16:creationId xmlns:a16="http://schemas.microsoft.com/office/drawing/2014/main" id="{6DCC5195-9061-6730-BECB-4F02C1FFAC38}"/>
              </a:ext>
            </a:extLst>
          </p:cNvPr>
          <p:cNvSpPr txBox="1">
            <a:spLocks/>
          </p:cNvSpPr>
          <p:nvPr/>
        </p:nvSpPr>
        <p:spPr>
          <a:xfrm>
            <a:off x="838200" y="5424997"/>
            <a:ext cx="10515600" cy="20948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Goal: Generation of raw network traffic. </a:t>
            </a:r>
          </a:p>
        </p:txBody>
      </p:sp>
      <p:sp>
        <p:nvSpPr>
          <p:cNvPr id="7" name="Content Placeholder 2">
            <a:extLst>
              <a:ext uri="{FF2B5EF4-FFF2-40B4-BE49-F238E27FC236}">
                <a16:creationId xmlns:a16="http://schemas.microsoft.com/office/drawing/2014/main" id="{B921545E-77F3-4F0F-9FA0-65FF05B0EC90}"/>
              </a:ext>
            </a:extLst>
          </p:cNvPr>
          <p:cNvSpPr txBox="1">
            <a:spLocks/>
          </p:cNvSpPr>
          <p:nvPr/>
        </p:nvSpPr>
        <p:spPr>
          <a:xfrm>
            <a:off x="838200" y="5098256"/>
            <a:ext cx="10515600" cy="20948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0" name="Slide Number Placeholder 9">
            <a:extLst>
              <a:ext uri="{FF2B5EF4-FFF2-40B4-BE49-F238E27FC236}">
                <a16:creationId xmlns:a16="http://schemas.microsoft.com/office/drawing/2014/main" id="{747F308D-4D86-73A2-7DCB-EC993442DC52}"/>
              </a:ext>
            </a:extLst>
          </p:cNvPr>
          <p:cNvSpPr>
            <a:spLocks noGrp="1"/>
          </p:cNvSpPr>
          <p:nvPr>
            <p:ph type="sldNum" sz="quarter" idx="12"/>
          </p:nvPr>
        </p:nvSpPr>
        <p:spPr/>
        <p:txBody>
          <a:bodyPr/>
          <a:lstStyle/>
          <a:p>
            <a:fld id="{9FBDA2CE-4C48-4268-B3B8-67BB8CBD5785}" type="slidenum">
              <a:rPr lang="en-US" smtClean="0"/>
              <a:t>30</a:t>
            </a:fld>
            <a:endParaRPr lang="en-US"/>
          </a:p>
        </p:txBody>
      </p:sp>
      <p:pic>
        <p:nvPicPr>
          <p:cNvPr id="9" name="Picture 8" descr="A table of data format&#10;&#10;Description automatically generated">
            <a:extLst>
              <a:ext uri="{FF2B5EF4-FFF2-40B4-BE49-F238E27FC236}">
                <a16:creationId xmlns:a16="http://schemas.microsoft.com/office/drawing/2014/main" id="{6DB349C9-5D6F-0DCC-24F9-663960C8B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2270804"/>
            <a:ext cx="7772400" cy="1812535"/>
          </a:xfrm>
          <a:prstGeom prst="rect">
            <a:avLst/>
          </a:prstGeom>
        </p:spPr>
      </p:pic>
      <p:sp>
        <p:nvSpPr>
          <p:cNvPr id="11" name="Rectangle 10">
            <a:extLst>
              <a:ext uri="{FF2B5EF4-FFF2-40B4-BE49-F238E27FC236}">
                <a16:creationId xmlns:a16="http://schemas.microsoft.com/office/drawing/2014/main" id="{D4B3B235-8D00-B1B6-0CAD-047DD115A23A}"/>
              </a:ext>
            </a:extLst>
          </p:cNvPr>
          <p:cNvSpPr/>
          <p:nvPr/>
        </p:nvSpPr>
        <p:spPr>
          <a:xfrm>
            <a:off x="4252686" y="3190414"/>
            <a:ext cx="5617028" cy="861168"/>
          </a:xfrm>
          <a:prstGeom prst="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 name="Rectangle 3">
            <a:extLst>
              <a:ext uri="{FF2B5EF4-FFF2-40B4-BE49-F238E27FC236}">
                <a16:creationId xmlns:a16="http://schemas.microsoft.com/office/drawing/2014/main" id="{64186570-08CA-A463-BDBB-F15937784AF8}"/>
              </a:ext>
            </a:extLst>
          </p:cNvPr>
          <p:cNvSpPr/>
          <p:nvPr/>
        </p:nvSpPr>
        <p:spPr>
          <a:xfrm>
            <a:off x="4252686" y="2893437"/>
            <a:ext cx="5617028" cy="267213"/>
          </a:xfrm>
          <a:prstGeom prst="rect">
            <a:avLst/>
          </a:prstGeom>
          <a:noFill/>
          <a:ln w="508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92D050"/>
              </a:solidFill>
            </a:endParaRPr>
          </a:p>
        </p:txBody>
      </p:sp>
    </p:spTree>
    <p:extLst>
      <p:ext uri="{BB962C8B-B14F-4D97-AF65-F5344CB8AC3E}">
        <p14:creationId xmlns:p14="http://schemas.microsoft.com/office/powerpoint/2010/main" val="144532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pPr marL="0" indent="0">
              <a:buNone/>
            </a:pPr>
            <a:r>
              <a:rPr lang="en-US" dirty="0"/>
              <a:t>GAN-based Generations</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normAutofit/>
          </a:bodyPr>
          <a:lstStyle/>
          <a:p>
            <a:pPr marL="0" indent="0">
              <a:buNone/>
            </a:pPr>
            <a:endParaRPr lang="en-US" dirty="0"/>
          </a:p>
          <a:p>
            <a:pPr marL="0" indent="0">
              <a:buNone/>
            </a:pPr>
            <a:endParaRPr lang="en-US" dirty="0"/>
          </a:p>
          <a:p>
            <a:r>
              <a:rPr lang="en-US" dirty="0"/>
              <a:t>Pros:</a:t>
            </a:r>
          </a:p>
          <a:p>
            <a:pPr lvl="1"/>
            <a:r>
              <a:rPr lang="en-US" dirty="0"/>
              <a:t>Generative: Introduce variations</a:t>
            </a:r>
          </a:p>
          <a:p>
            <a:pPr lvl="1"/>
            <a:r>
              <a:rPr lang="en-US" dirty="0"/>
              <a:t>Attempts to achieve high statistical resemblance to real data</a:t>
            </a:r>
          </a:p>
          <a:p>
            <a:r>
              <a:rPr lang="en-US" dirty="0"/>
              <a:t>Cons:</a:t>
            </a:r>
          </a:p>
          <a:p>
            <a:pPr lvl="1"/>
            <a:r>
              <a:rPr lang="en-US" dirty="0"/>
              <a:t>Unsatisfactory ML accuracy</a:t>
            </a:r>
          </a:p>
          <a:p>
            <a:pPr lvl="1"/>
            <a:r>
              <a:rPr lang="en-US" dirty="0"/>
              <a:t>Limited Applicability to Non-ML tasks.</a:t>
            </a:r>
          </a:p>
          <a:p>
            <a:pPr lvl="2"/>
            <a:r>
              <a:rPr lang="en-US" dirty="0"/>
              <a:t>Does not support retransmission and in-depth analysis</a:t>
            </a:r>
          </a:p>
          <a:p>
            <a:pPr lvl="2"/>
            <a:r>
              <a:rPr lang="en-US" dirty="0"/>
              <a:t>Does not emphasize on conformance to network rules</a:t>
            </a:r>
          </a:p>
          <a:p>
            <a:pPr lvl="1"/>
            <a:endParaRPr lang="en-US" dirty="0"/>
          </a:p>
          <a:p>
            <a:pPr lvl="1"/>
            <a:endParaRPr lang="en-US" dirty="0"/>
          </a:p>
        </p:txBody>
      </p:sp>
      <p:sp>
        <p:nvSpPr>
          <p:cNvPr id="7" name="Oval 6">
            <a:extLst>
              <a:ext uri="{FF2B5EF4-FFF2-40B4-BE49-F238E27FC236}">
                <a16:creationId xmlns:a16="http://schemas.microsoft.com/office/drawing/2014/main" id="{1FDD7567-25FD-BED0-6BB5-7658781C75FE}"/>
              </a:ext>
            </a:extLst>
          </p:cNvPr>
          <p:cNvSpPr/>
          <p:nvPr/>
        </p:nvSpPr>
        <p:spPr>
          <a:xfrm>
            <a:off x="3795710" y="1825625"/>
            <a:ext cx="1909763"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err="1"/>
              <a:t>DoppelGANger</a:t>
            </a:r>
            <a:endParaRPr lang="en-US" sz="2800" dirty="0"/>
          </a:p>
        </p:txBody>
      </p:sp>
      <p:sp>
        <p:nvSpPr>
          <p:cNvPr id="12" name="Oval 11">
            <a:extLst>
              <a:ext uri="{FF2B5EF4-FFF2-40B4-BE49-F238E27FC236}">
                <a16:creationId xmlns:a16="http://schemas.microsoft.com/office/drawing/2014/main" id="{6D30D92D-4338-68DB-3636-8442097844B4}"/>
              </a:ext>
            </a:extLst>
          </p:cNvPr>
          <p:cNvSpPr/>
          <p:nvPr/>
        </p:nvSpPr>
        <p:spPr>
          <a:xfrm>
            <a:off x="6066234" y="1825625"/>
            <a:ext cx="2174082"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NetShare</a:t>
            </a:r>
          </a:p>
        </p:txBody>
      </p:sp>
      <p:sp>
        <p:nvSpPr>
          <p:cNvPr id="6" name="Slide Number Placeholder 5">
            <a:extLst>
              <a:ext uri="{FF2B5EF4-FFF2-40B4-BE49-F238E27FC236}">
                <a16:creationId xmlns:a16="http://schemas.microsoft.com/office/drawing/2014/main" id="{C3F94D29-DA44-1FFC-9C60-CADB4FB516D7}"/>
              </a:ext>
            </a:extLst>
          </p:cNvPr>
          <p:cNvSpPr>
            <a:spLocks noGrp="1"/>
          </p:cNvSpPr>
          <p:nvPr>
            <p:ph type="sldNum" sz="quarter" idx="12"/>
          </p:nvPr>
        </p:nvSpPr>
        <p:spPr/>
        <p:txBody>
          <a:bodyPr/>
          <a:lstStyle/>
          <a:p>
            <a:fld id="{9FBDA2CE-4C48-4268-B3B8-67BB8CBD5785}" type="slidenum">
              <a:rPr lang="en-US" smtClean="0"/>
              <a:t>31</a:t>
            </a:fld>
            <a:endParaRPr lang="en-US"/>
          </a:p>
        </p:txBody>
      </p:sp>
    </p:spTree>
    <p:extLst>
      <p:ext uri="{BB962C8B-B14F-4D97-AF65-F5344CB8AC3E}">
        <p14:creationId xmlns:p14="http://schemas.microsoft.com/office/powerpoint/2010/main" val="417250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GAN-based Generations</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Shortcomings:</a:t>
            </a:r>
          </a:p>
          <a:p>
            <a:r>
              <a:rPr lang="en-US" dirty="0"/>
              <a:t>Unsatisfactory ML accuracy</a:t>
            </a:r>
          </a:p>
          <a:p>
            <a:r>
              <a:rPr lang="en-US" dirty="0"/>
              <a:t>Limited Applicability to Non-ML tasks.</a:t>
            </a:r>
          </a:p>
          <a:p>
            <a:pPr marL="0" indent="0">
              <a:buNone/>
            </a:pPr>
            <a:r>
              <a:rPr lang="en-US" dirty="0"/>
              <a:t>Can we address these concerns?</a:t>
            </a:r>
          </a:p>
          <a:p>
            <a:pPr marL="0" indent="0">
              <a:buNone/>
            </a:pPr>
            <a:r>
              <a:rPr lang="en-US" b="1" dirty="0"/>
              <a:t>Ideal tool: An interactive generator where we can ask the generator the type of raw network traffic we want.</a:t>
            </a:r>
          </a:p>
        </p:txBody>
      </p:sp>
      <p:sp>
        <p:nvSpPr>
          <p:cNvPr id="6" name="Slide Number Placeholder 5">
            <a:extLst>
              <a:ext uri="{FF2B5EF4-FFF2-40B4-BE49-F238E27FC236}">
                <a16:creationId xmlns:a16="http://schemas.microsoft.com/office/drawing/2014/main" id="{B7CD2CDB-B9D8-D192-1215-4AC02DC6E5EF}"/>
              </a:ext>
            </a:extLst>
          </p:cNvPr>
          <p:cNvSpPr>
            <a:spLocks noGrp="1"/>
          </p:cNvSpPr>
          <p:nvPr>
            <p:ph type="sldNum" sz="quarter" idx="12"/>
          </p:nvPr>
        </p:nvSpPr>
        <p:spPr/>
        <p:txBody>
          <a:bodyPr/>
          <a:lstStyle/>
          <a:p>
            <a:fld id="{9FBDA2CE-4C48-4268-B3B8-67BB8CBD5785}" type="slidenum">
              <a:rPr lang="en-US" smtClean="0"/>
              <a:t>32</a:t>
            </a:fld>
            <a:endParaRPr lang="en-US"/>
          </a:p>
        </p:txBody>
      </p:sp>
    </p:spTree>
    <p:extLst>
      <p:ext uri="{BB962C8B-B14F-4D97-AF65-F5344CB8AC3E}">
        <p14:creationId xmlns:p14="http://schemas.microsoft.com/office/powerpoint/2010/main" val="192015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a:xfrm>
            <a:off x="838200" y="1924050"/>
            <a:ext cx="10515600" cy="3995738"/>
          </a:xfrm>
        </p:spPr>
        <p:txBody>
          <a:bodyPr/>
          <a:lstStyle/>
          <a:p>
            <a:pPr marL="0" indent="0">
              <a:buNone/>
            </a:pPr>
            <a:r>
              <a:rPr lang="en-US" dirty="0"/>
              <a:t>A generative text-to-image diffusion model on image-representations of raw network traces (</a:t>
            </a:r>
            <a:r>
              <a:rPr lang="en-US" dirty="0" err="1"/>
              <a:t>pcaps</a:t>
            </a:r>
            <a:r>
              <a:rPr lang="en-US" dirty="0"/>
              <a:t>).</a:t>
            </a:r>
          </a:p>
        </p:txBody>
      </p:sp>
      <p:sp>
        <p:nvSpPr>
          <p:cNvPr id="10" name="Slide Number Placeholder 9">
            <a:extLst>
              <a:ext uri="{FF2B5EF4-FFF2-40B4-BE49-F238E27FC236}">
                <a16:creationId xmlns:a16="http://schemas.microsoft.com/office/drawing/2014/main" id="{777EAEA1-048F-FDE0-6D03-3D8926ABF5EE}"/>
              </a:ext>
            </a:extLst>
          </p:cNvPr>
          <p:cNvSpPr>
            <a:spLocks noGrp="1"/>
          </p:cNvSpPr>
          <p:nvPr>
            <p:ph type="sldNum" sz="quarter" idx="12"/>
          </p:nvPr>
        </p:nvSpPr>
        <p:spPr/>
        <p:txBody>
          <a:bodyPr/>
          <a:lstStyle/>
          <a:p>
            <a:fld id="{9FBDA2CE-4C48-4268-B3B8-67BB8CBD5785}" type="slidenum">
              <a:rPr lang="en-US" smtClean="0"/>
              <a:t>33</a:t>
            </a:fld>
            <a:endParaRPr lang="en-US" dirty="0"/>
          </a:p>
        </p:txBody>
      </p:sp>
      <p:pic>
        <p:nvPicPr>
          <p:cNvPr id="5" name="Picture 4" descr="A diagram of a diagram&#10;&#10;Description automatically generated">
            <a:extLst>
              <a:ext uri="{FF2B5EF4-FFF2-40B4-BE49-F238E27FC236}">
                <a16:creationId xmlns:a16="http://schemas.microsoft.com/office/drawing/2014/main" id="{DC5D8640-9DE7-FA37-8A77-724A45768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780904"/>
            <a:ext cx="10690772" cy="3138884"/>
          </a:xfrm>
          <a:prstGeom prst="rect">
            <a:avLst/>
          </a:prstGeom>
        </p:spPr>
      </p:pic>
    </p:spTree>
    <p:extLst>
      <p:ext uri="{BB962C8B-B14F-4D97-AF65-F5344CB8AC3E}">
        <p14:creationId xmlns:p14="http://schemas.microsoft.com/office/powerpoint/2010/main" val="3640942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Generation Overview:</a:t>
            </a:r>
          </a:p>
          <a:p>
            <a:pPr marL="0" indent="0">
              <a:buNone/>
            </a:pPr>
            <a:r>
              <a:rPr lang="en-US" dirty="0"/>
              <a:t>Step 1 – Training dataset curation (using </a:t>
            </a:r>
            <a:r>
              <a:rPr lang="en-US" dirty="0" err="1"/>
              <a:t>nPrint</a:t>
            </a:r>
            <a:r>
              <a:rPr lang="en-US" dirty="0"/>
              <a:t>-encoded </a:t>
            </a:r>
            <a:r>
              <a:rPr lang="en-US" dirty="0" err="1"/>
              <a:t>pcaps</a:t>
            </a:r>
            <a:r>
              <a:rPr lang="en-US" dirty="0"/>
              <a:t>)</a:t>
            </a:r>
          </a:p>
        </p:txBody>
      </p:sp>
      <p:sp>
        <p:nvSpPr>
          <p:cNvPr id="8" name="Rectangle: Rounded Corners 7">
            <a:extLst>
              <a:ext uri="{FF2B5EF4-FFF2-40B4-BE49-F238E27FC236}">
                <a16:creationId xmlns:a16="http://schemas.microsoft.com/office/drawing/2014/main" id="{FAC5B834-0924-068F-4D48-9DA8FD242339}"/>
              </a:ext>
            </a:extLst>
          </p:cNvPr>
          <p:cNvSpPr/>
          <p:nvPr/>
        </p:nvSpPr>
        <p:spPr>
          <a:xfrm>
            <a:off x="191929" y="4126419"/>
            <a:ext cx="2773681" cy="199016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Encoded </a:t>
            </a:r>
            <a:r>
              <a:rPr lang="en-US" dirty="0" err="1"/>
              <a:t>pcap</a:t>
            </a:r>
            <a:r>
              <a:rPr lang="en-US" dirty="0"/>
              <a:t>-to-image conversion</a:t>
            </a:r>
          </a:p>
          <a:p>
            <a:pPr marL="342900" indent="-342900">
              <a:buAutoNum type="arabicPeriod"/>
            </a:pPr>
            <a:r>
              <a:rPr lang="en-US" dirty="0"/>
              <a:t>Label-based prompt generation, e.g., ‘type-0, Netflix traffic’</a:t>
            </a:r>
          </a:p>
        </p:txBody>
      </p:sp>
      <p:sp>
        <p:nvSpPr>
          <p:cNvPr id="12" name="Content Placeholder 2">
            <a:extLst>
              <a:ext uri="{FF2B5EF4-FFF2-40B4-BE49-F238E27FC236}">
                <a16:creationId xmlns:a16="http://schemas.microsoft.com/office/drawing/2014/main" id="{B6978A30-CE7F-CABB-49B3-E2C3DC7BA6AD}"/>
              </a:ext>
            </a:extLst>
          </p:cNvPr>
          <p:cNvSpPr txBox="1">
            <a:spLocks/>
          </p:cNvSpPr>
          <p:nvPr/>
        </p:nvSpPr>
        <p:spPr>
          <a:xfrm>
            <a:off x="654846" y="3657143"/>
            <a:ext cx="1847849" cy="65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Dataset Curation</a:t>
            </a:r>
          </a:p>
        </p:txBody>
      </p:sp>
      <p:sp>
        <p:nvSpPr>
          <p:cNvPr id="7" name="Slide Number Placeholder 6">
            <a:extLst>
              <a:ext uri="{FF2B5EF4-FFF2-40B4-BE49-F238E27FC236}">
                <a16:creationId xmlns:a16="http://schemas.microsoft.com/office/drawing/2014/main" id="{EBFD8EE3-B64C-E4E5-CEE8-62F1EF74560B}"/>
              </a:ext>
            </a:extLst>
          </p:cNvPr>
          <p:cNvSpPr>
            <a:spLocks noGrp="1"/>
          </p:cNvSpPr>
          <p:nvPr>
            <p:ph type="sldNum" sz="quarter" idx="12"/>
          </p:nvPr>
        </p:nvSpPr>
        <p:spPr/>
        <p:txBody>
          <a:bodyPr/>
          <a:lstStyle/>
          <a:p>
            <a:fld id="{9FBDA2CE-4C48-4268-B3B8-67BB8CBD5785}" type="slidenum">
              <a:rPr lang="en-US" smtClean="0"/>
              <a:t>34</a:t>
            </a:fld>
            <a:endParaRPr lang="en-US"/>
          </a:p>
        </p:txBody>
      </p:sp>
      <p:pic>
        <p:nvPicPr>
          <p:cNvPr id="6" name="Picture 5" descr="A diagram of a computer program&#10;&#10;Description automatically generated with medium confidence">
            <a:extLst>
              <a:ext uri="{FF2B5EF4-FFF2-40B4-BE49-F238E27FC236}">
                <a16:creationId xmlns:a16="http://schemas.microsoft.com/office/drawing/2014/main" id="{595D63D8-E7DC-F828-A894-D72FEEA5F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062" y="3386079"/>
            <a:ext cx="7696200" cy="2730500"/>
          </a:xfrm>
          <a:prstGeom prst="rect">
            <a:avLst/>
          </a:prstGeom>
        </p:spPr>
      </p:pic>
    </p:spTree>
    <p:extLst>
      <p:ext uri="{BB962C8B-B14F-4D97-AF65-F5344CB8AC3E}">
        <p14:creationId xmlns:p14="http://schemas.microsoft.com/office/powerpoint/2010/main" val="41789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Generation Overview:</a:t>
            </a:r>
          </a:p>
          <a:p>
            <a:pPr marL="0" indent="0">
              <a:buNone/>
            </a:pPr>
            <a:r>
              <a:rPr lang="en-US" dirty="0"/>
              <a:t>Step 1 – Training dataset curation (using </a:t>
            </a:r>
            <a:r>
              <a:rPr lang="en-US" dirty="0" err="1"/>
              <a:t>nPrint</a:t>
            </a:r>
            <a:r>
              <a:rPr lang="en-US" dirty="0"/>
              <a:t>-encoded </a:t>
            </a:r>
            <a:r>
              <a:rPr lang="en-US" dirty="0" err="1"/>
              <a:t>pcaps</a:t>
            </a:r>
            <a:r>
              <a:rPr lang="en-US" dirty="0"/>
              <a:t>)</a:t>
            </a:r>
          </a:p>
        </p:txBody>
      </p:sp>
      <p:sp>
        <p:nvSpPr>
          <p:cNvPr id="8" name="Rectangle: Rounded Corners 7">
            <a:extLst>
              <a:ext uri="{FF2B5EF4-FFF2-40B4-BE49-F238E27FC236}">
                <a16:creationId xmlns:a16="http://schemas.microsoft.com/office/drawing/2014/main" id="{FAC5B834-0924-068F-4D48-9DA8FD242339}"/>
              </a:ext>
            </a:extLst>
          </p:cNvPr>
          <p:cNvSpPr/>
          <p:nvPr/>
        </p:nvSpPr>
        <p:spPr>
          <a:xfrm>
            <a:off x="191929" y="4126419"/>
            <a:ext cx="2773681" cy="199016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Encoded </a:t>
            </a:r>
            <a:r>
              <a:rPr lang="en-US" dirty="0" err="1"/>
              <a:t>pcap</a:t>
            </a:r>
            <a:r>
              <a:rPr lang="en-US" dirty="0"/>
              <a:t>-to-image conversion</a:t>
            </a:r>
          </a:p>
          <a:p>
            <a:pPr marL="342900" indent="-342900">
              <a:buAutoNum type="arabicPeriod"/>
            </a:pPr>
            <a:r>
              <a:rPr lang="en-US" dirty="0"/>
              <a:t>Label-based prompt generation, e.g., ‘type-0, Amazon traffic’</a:t>
            </a:r>
          </a:p>
        </p:txBody>
      </p:sp>
      <p:sp>
        <p:nvSpPr>
          <p:cNvPr id="12" name="Content Placeholder 2">
            <a:extLst>
              <a:ext uri="{FF2B5EF4-FFF2-40B4-BE49-F238E27FC236}">
                <a16:creationId xmlns:a16="http://schemas.microsoft.com/office/drawing/2014/main" id="{B6978A30-CE7F-CABB-49B3-E2C3DC7BA6AD}"/>
              </a:ext>
            </a:extLst>
          </p:cNvPr>
          <p:cNvSpPr txBox="1">
            <a:spLocks/>
          </p:cNvSpPr>
          <p:nvPr/>
        </p:nvSpPr>
        <p:spPr>
          <a:xfrm>
            <a:off x="654846" y="3657143"/>
            <a:ext cx="1847849" cy="65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Dataset Curation</a:t>
            </a:r>
          </a:p>
        </p:txBody>
      </p:sp>
      <p:sp>
        <p:nvSpPr>
          <p:cNvPr id="4" name="Content Placeholder 2">
            <a:extLst>
              <a:ext uri="{FF2B5EF4-FFF2-40B4-BE49-F238E27FC236}">
                <a16:creationId xmlns:a16="http://schemas.microsoft.com/office/drawing/2014/main" id="{3B3BC815-A5BB-F655-914E-38DB5307F5F3}"/>
              </a:ext>
            </a:extLst>
          </p:cNvPr>
          <p:cNvSpPr txBox="1">
            <a:spLocks/>
          </p:cNvSpPr>
          <p:nvPr/>
        </p:nvSpPr>
        <p:spPr>
          <a:xfrm>
            <a:off x="7439025" y="3618676"/>
            <a:ext cx="4752976" cy="22320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Why image representation?</a:t>
            </a:r>
          </a:p>
          <a:p>
            <a:r>
              <a:rPr lang="en-US" sz="1800" dirty="0"/>
              <a:t>Powerful text-to-image diffusion models with high resolution </a:t>
            </a:r>
            <a:r>
              <a:rPr lang="en-US" sz="1800" dirty="0">
                <a:sym typeface="Wingdings" panose="05000000000000000000" pitchFamily="2" charset="2"/>
              </a:rPr>
              <a:t> </a:t>
            </a:r>
            <a:r>
              <a:rPr lang="en-US" sz="1800" i="1" dirty="0">
                <a:sym typeface="Wingdings" panose="05000000000000000000" pitchFamily="2" charset="2"/>
              </a:rPr>
              <a:t>Improved feature granularity</a:t>
            </a:r>
          </a:p>
          <a:p>
            <a:r>
              <a:rPr lang="en-US" sz="1800" dirty="0">
                <a:sym typeface="Wingdings" panose="05000000000000000000" pitchFamily="2" charset="2"/>
              </a:rPr>
              <a:t>Prompt-invoked generation  </a:t>
            </a:r>
            <a:r>
              <a:rPr lang="en-US" sz="1800" i="1" dirty="0">
                <a:sym typeface="Wingdings" panose="05000000000000000000" pitchFamily="2" charset="2"/>
              </a:rPr>
              <a:t>Class Imbalance Avoidance </a:t>
            </a:r>
            <a:r>
              <a:rPr lang="en-US" sz="1800" dirty="0">
                <a:sym typeface="Wingdings" panose="05000000000000000000" pitchFamily="2" charset="2"/>
              </a:rPr>
              <a:t>and style learning</a:t>
            </a:r>
          </a:p>
          <a:p>
            <a:r>
              <a:rPr lang="en-US" sz="1800" dirty="0">
                <a:sym typeface="Wingdings" panose="05000000000000000000" pitchFamily="2" charset="2"/>
              </a:rPr>
              <a:t>Captures inter-packet relations  utilization of controlled generation techniques</a:t>
            </a:r>
            <a:endParaRPr lang="en-US" sz="1800" dirty="0"/>
          </a:p>
        </p:txBody>
      </p:sp>
      <p:pic>
        <p:nvPicPr>
          <p:cNvPr id="10" name="Picture 9">
            <a:extLst>
              <a:ext uri="{FF2B5EF4-FFF2-40B4-BE49-F238E27FC236}">
                <a16:creationId xmlns:a16="http://schemas.microsoft.com/office/drawing/2014/main" id="{37E69881-2AB7-330F-6105-07D341255727}"/>
              </a:ext>
            </a:extLst>
          </p:cNvPr>
          <p:cNvPicPr>
            <a:picLocks noChangeAspect="1"/>
          </p:cNvPicPr>
          <p:nvPr/>
        </p:nvPicPr>
        <p:blipFill>
          <a:blip r:embed="rId3"/>
          <a:stretch>
            <a:fillRect/>
          </a:stretch>
        </p:blipFill>
        <p:spPr>
          <a:xfrm>
            <a:off x="3289538" y="3180558"/>
            <a:ext cx="3786502" cy="2996405"/>
          </a:xfrm>
          <a:prstGeom prst="rect">
            <a:avLst/>
          </a:prstGeom>
        </p:spPr>
      </p:pic>
      <p:sp>
        <p:nvSpPr>
          <p:cNvPr id="7" name="Slide Number Placeholder 6">
            <a:extLst>
              <a:ext uri="{FF2B5EF4-FFF2-40B4-BE49-F238E27FC236}">
                <a16:creationId xmlns:a16="http://schemas.microsoft.com/office/drawing/2014/main" id="{EBFD8EE3-B64C-E4E5-CEE8-62F1EF74560B}"/>
              </a:ext>
            </a:extLst>
          </p:cNvPr>
          <p:cNvSpPr>
            <a:spLocks noGrp="1"/>
          </p:cNvSpPr>
          <p:nvPr>
            <p:ph type="sldNum" sz="quarter" idx="12"/>
          </p:nvPr>
        </p:nvSpPr>
        <p:spPr/>
        <p:txBody>
          <a:bodyPr/>
          <a:lstStyle/>
          <a:p>
            <a:fld id="{9FBDA2CE-4C48-4268-B3B8-67BB8CBD5785}" type="slidenum">
              <a:rPr lang="en-US" smtClean="0"/>
              <a:t>35</a:t>
            </a:fld>
            <a:endParaRPr lang="en-US"/>
          </a:p>
        </p:txBody>
      </p:sp>
    </p:spTree>
    <p:extLst>
      <p:ext uri="{BB962C8B-B14F-4D97-AF65-F5344CB8AC3E}">
        <p14:creationId xmlns:p14="http://schemas.microsoft.com/office/powerpoint/2010/main" val="283090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Generation Overview:</a:t>
            </a:r>
          </a:p>
          <a:p>
            <a:pPr marL="0" indent="0">
              <a:buNone/>
            </a:pPr>
            <a:r>
              <a:rPr lang="en-US" dirty="0"/>
              <a:t>Step 2 – Fine-tuning a text-to-image diffusion model</a:t>
            </a:r>
          </a:p>
        </p:txBody>
      </p:sp>
      <p:sp>
        <p:nvSpPr>
          <p:cNvPr id="6" name="Rectangle: Rounded Corners 5">
            <a:extLst>
              <a:ext uri="{FF2B5EF4-FFF2-40B4-BE49-F238E27FC236}">
                <a16:creationId xmlns:a16="http://schemas.microsoft.com/office/drawing/2014/main" id="{38342C13-B901-CEC1-2F0B-36EC7082EFEB}"/>
              </a:ext>
            </a:extLst>
          </p:cNvPr>
          <p:cNvSpPr/>
          <p:nvPr/>
        </p:nvSpPr>
        <p:spPr>
          <a:xfrm>
            <a:off x="3471864" y="4147798"/>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Fine-tuned text-to-image model</a:t>
            </a:r>
          </a:p>
        </p:txBody>
      </p:sp>
      <p:sp>
        <p:nvSpPr>
          <p:cNvPr id="8" name="Rectangle: Rounded Corners 7">
            <a:extLst>
              <a:ext uri="{FF2B5EF4-FFF2-40B4-BE49-F238E27FC236}">
                <a16:creationId xmlns:a16="http://schemas.microsoft.com/office/drawing/2014/main" id="{FAC5B834-0924-068F-4D48-9DA8FD242339}"/>
              </a:ext>
            </a:extLst>
          </p:cNvPr>
          <p:cNvSpPr/>
          <p:nvPr/>
        </p:nvSpPr>
        <p:spPr>
          <a:xfrm>
            <a:off x="257175" y="4148930"/>
            <a:ext cx="2457450"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Encoded </a:t>
            </a:r>
            <a:r>
              <a:rPr lang="en-US" dirty="0" err="1"/>
              <a:t>pcap</a:t>
            </a:r>
            <a:r>
              <a:rPr lang="en-US" dirty="0"/>
              <a:t>-to-image conversion</a:t>
            </a:r>
          </a:p>
          <a:p>
            <a:pPr marL="342900" indent="-342900">
              <a:buAutoNum type="arabicPeriod"/>
            </a:pPr>
            <a:r>
              <a:rPr lang="en-US" dirty="0"/>
              <a:t>Label-based prompt generation</a:t>
            </a:r>
          </a:p>
        </p:txBody>
      </p:sp>
      <p:sp>
        <p:nvSpPr>
          <p:cNvPr id="12" name="Content Placeholder 2">
            <a:extLst>
              <a:ext uri="{FF2B5EF4-FFF2-40B4-BE49-F238E27FC236}">
                <a16:creationId xmlns:a16="http://schemas.microsoft.com/office/drawing/2014/main" id="{B6978A30-CE7F-CABB-49B3-E2C3DC7BA6AD}"/>
              </a:ext>
            </a:extLst>
          </p:cNvPr>
          <p:cNvSpPr txBox="1">
            <a:spLocks/>
          </p:cNvSpPr>
          <p:nvPr/>
        </p:nvSpPr>
        <p:spPr>
          <a:xfrm>
            <a:off x="654846" y="3657143"/>
            <a:ext cx="1847849" cy="65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Dataset Curation</a:t>
            </a:r>
          </a:p>
        </p:txBody>
      </p:sp>
      <p:sp>
        <p:nvSpPr>
          <p:cNvPr id="13" name="Content Placeholder 2">
            <a:extLst>
              <a:ext uri="{FF2B5EF4-FFF2-40B4-BE49-F238E27FC236}">
                <a16:creationId xmlns:a16="http://schemas.microsoft.com/office/drawing/2014/main" id="{AA44B108-5100-080C-DDFB-A5DE06B12682}"/>
              </a:ext>
            </a:extLst>
          </p:cNvPr>
          <p:cNvSpPr txBox="1">
            <a:spLocks/>
          </p:cNvSpPr>
          <p:nvPr/>
        </p:nvSpPr>
        <p:spPr>
          <a:xfrm>
            <a:off x="3121820" y="3520564"/>
            <a:ext cx="2605088" cy="1477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LoRa-based Stable Diffusion 1.5 Fine-tuning</a:t>
            </a:r>
          </a:p>
        </p:txBody>
      </p:sp>
      <p:cxnSp>
        <p:nvCxnSpPr>
          <p:cNvPr id="5" name="Straight Arrow Connector 4">
            <a:extLst>
              <a:ext uri="{FF2B5EF4-FFF2-40B4-BE49-F238E27FC236}">
                <a16:creationId xmlns:a16="http://schemas.microsoft.com/office/drawing/2014/main" id="{2D583911-DDCB-C97A-27EB-3F82D3F0F243}"/>
              </a:ext>
            </a:extLst>
          </p:cNvPr>
          <p:cNvCxnSpPr>
            <a:cxnSpLocks/>
            <a:stCxn id="8" idx="3"/>
            <a:endCxn id="6" idx="1"/>
          </p:cNvCxnSpPr>
          <p:nvPr/>
        </p:nvCxnSpPr>
        <p:spPr>
          <a:xfrm flipV="1">
            <a:off x="2714625" y="4733586"/>
            <a:ext cx="757239" cy="1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A0B7758B-A75C-09FD-4911-B378D0DC283B}"/>
              </a:ext>
            </a:extLst>
          </p:cNvPr>
          <p:cNvSpPr txBox="1">
            <a:spLocks/>
          </p:cNvSpPr>
          <p:nvPr/>
        </p:nvSpPr>
        <p:spPr>
          <a:xfrm>
            <a:off x="7439025" y="3618676"/>
            <a:ext cx="4752976" cy="2232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Why fine-tuning?</a:t>
            </a:r>
          </a:p>
          <a:p>
            <a:r>
              <a:rPr lang="en-US" sz="1800" dirty="0"/>
              <a:t>Training a diffusion model from scratch is costly</a:t>
            </a:r>
            <a:endParaRPr lang="en-US" sz="1800" dirty="0">
              <a:sym typeface="Wingdings" panose="05000000000000000000" pitchFamily="2" charset="2"/>
            </a:endParaRPr>
          </a:p>
          <a:p>
            <a:r>
              <a:rPr lang="en-US" sz="1800" dirty="0">
                <a:sym typeface="Wingdings" panose="05000000000000000000" pitchFamily="2" charset="2"/>
              </a:rPr>
              <a:t>Fine-tuning techniques allow for few-shot learning  high generalizability</a:t>
            </a:r>
            <a:endParaRPr lang="en-US" sz="1800" dirty="0"/>
          </a:p>
        </p:txBody>
      </p:sp>
      <p:sp>
        <p:nvSpPr>
          <p:cNvPr id="9" name="Slide Number Placeholder 8">
            <a:extLst>
              <a:ext uri="{FF2B5EF4-FFF2-40B4-BE49-F238E27FC236}">
                <a16:creationId xmlns:a16="http://schemas.microsoft.com/office/drawing/2014/main" id="{EAF243C7-3B6B-17E3-08D1-6C244E9875EF}"/>
              </a:ext>
            </a:extLst>
          </p:cNvPr>
          <p:cNvSpPr>
            <a:spLocks noGrp="1"/>
          </p:cNvSpPr>
          <p:nvPr>
            <p:ph type="sldNum" sz="quarter" idx="12"/>
          </p:nvPr>
        </p:nvSpPr>
        <p:spPr/>
        <p:txBody>
          <a:bodyPr/>
          <a:lstStyle/>
          <a:p>
            <a:fld id="{9FBDA2CE-4C48-4268-B3B8-67BB8CBD5785}" type="slidenum">
              <a:rPr lang="en-US" smtClean="0"/>
              <a:t>36</a:t>
            </a:fld>
            <a:endParaRPr lang="en-US"/>
          </a:p>
        </p:txBody>
      </p:sp>
    </p:spTree>
    <p:extLst>
      <p:ext uri="{BB962C8B-B14F-4D97-AF65-F5344CB8AC3E}">
        <p14:creationId xmlns:p14="http://schemas.microsoft.com/office/powerpoint/2010/main" val="330567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Generation Overview:</a:t>
            </a:r>
          </a:p>
          <a:p>
            <a:pPr marL="0" indent="0">
              <a:buNone/>
            </a:pPr>
            <a:r>
              <a:rPr lang="en-US" dirty="0"/>
              <a:t>Step 3 – </a:t>
            </a:r>
            <a:r>
              <a:rPr lang="en-US" i="1" dirty="0"/>
              <a:t>Controlled Generation</a:t>
            </a:r>
            <a:r>
              <a:rPr lang="en-US" dirty="0"/>
              <a:t>, e.g., protocol utilization across packets</a:t>
            </a:r>
          </a:p>
          <a:p>
            <a:pPr marL="0" indent="0">
              <a:buNone/>
            </a:pPr>
            <a:endParaRPr lang="en-US" dirty="0"/>
          </a:p>
        </p:txBody>
      </p:sp>
      <p:sp>
        <p:nvSpPr>
          <p:cNvPr id="6" name="Rectangle: Rounded Corners 5">
            <a:extLst>
              <a:ext uri="{FF2B5EF4-FFF2-40B4-BE49-F238E27FC236}">
                <a16:creationId xmlns:a16="http://schemas.microsoft.com/office/drawing/2014/main" id="{38342C13-B901-CEC1-2F0B-36EC7082EFEB}"/>
              </a:ext>
            </a:extLst>
          </p:cNvPr>
          <p:cNvSpPr/>
          <p:nvPr/>
        </p:nvSpPr>
        <p:spPr>
          <a:xfrm>
            <a:off x="3471864" y="4147798"/>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Fine-tuned text-to-image model</a:t>
            </a:r>
          </a:p>
        </p:txBody>
      </p:sp>
      <p:sp>
        <p:nvSpPr>
          <p:cNvPr id="7" name="Rectangle: Rounded Corners 6">
            <a:extLst>
              <a:ext uri="{FF2B5EF4-FFF2-40B4-BE49-F238E27FC236}">
                <a16:creationId xmlns:a16="http://schemas.microsoft.com/office/drawing/2014/main" id="{D3540A1B-30E7-6AE4-E867-29BB385BD9C7}"/>
              </a:ext>
            </a:extLst>
          </p:cNvPr>
          <p:cNvSpPr/>
          <p:nvPr/>
        </p:nvSpPr>
        <p:spPr>
          <a:xfrm>
            <a:off x="5729288" y="4147797"/>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Constrained Generation</a:t>
            </a:r>
          </a:p>
        </p:txBody>
      </p:sp>
      <p:sp>
        <p:nvSpPr>
          <p:cNvPr id="8" name="Rectangle: Rounded Corners 7">
            <a:extLst>
              <a:ext uri="{FF2B5EF4-FFF2-40B4-BE49-F238E27FC236}">
                <a16:creationId xmlns:a16="http://schemas.microsoft.com/office/drawing/2014/main" id="{FAC5B834-0924-068F-4D48-9DA8FD242339}"/>
              </a:ext>
            </a:extLst>
          </p:cNvPr>
          <p:cNvSpPr/>
          <p:nvPr/>
        </p:nvSpPr>
        <p:spPr>
          <a:xfrm>
            <a:off x="257175" y="4148930"/>
            <a:ext cx="2457450"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Encoded </a:t>
            </a:r>
            <a:r>
              <a:rPr lang="en-US" dirty="0" err="1"/>
              <a:t>pcap</a:t>
            </a:r>
            <a:r>
              <a:rPr lang="en-US" dirty="0"/>
              <a:t>-to-image conversion</a:t>
            </a:r>
          </a:p>
          <a:p>
            <a:pPr marL="342900" indent="-342900">
              <a:buAutoNum type="arabicPeriod"/>
            </a:pPr>
            <a:r>
              <a:rPr lang="en-US" dirty="0"/>
              <a:t>Label-based prompt generation</a:t>
            </a:r>
          </a:p>
        </p:txBody>
      </p:sp>
      <p:sp>
        <p:nvSpPr>
          <p:cNvPr id="12" name="Content Placeholder 2">
            <a:extLst>
              <a:ext uri="{FF2B5EF4-FFF2-40B4-BE49-F238E27FC236}">
                <a16:creationId xmlns:a16="http://schemas.microsoft.com/office/drawing/2014/main" id="{B6978A30-CE7F-CABB-49B3-E2C3DC7BA6AD}"/>
              </a:ext>
            </a:extLst>
          </p:cNvPr>
          <p:cNvSpPr txBox="1">
            <a:spLocks/>
          </p:cNvSpPr>
          <p:nvPr/>
        </p:nvSpPr>
        <p:spPr>
          <a:xfrm>
            <a:off x="654846" y="3657143"/>
            <a:ext cx="1847849" cy="65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Dataset Curation</a:t>
            </a:r>
          </a:p>
        </p:txBody>
      </p:sp>
      <p:sp>
        <p:nvSpPr>
          <p:cNvPr id="13" name="Content Placeholder 2">
            <a:extLst>
              <a:ext uri="{FF2B5EF4-FFF2-40B4-BE49-F238E27FC236}">
                <a16:creationId xmlns:a16="http://schemas.microsoft.com/office/drawing/2014/main" id="{AA44B108-5100-080C-DDFB-A5DE06B12682}"/>
              </a:ext>
            </a:extLst>
          </p:cNvPr>
          <p:cNvSpPr txBox="1">
            <a:spLocks/>
          </p:cNvSpPr>
          <p:nvPr/>
        </p:nvSpPr>
        <p:spPr>
          <a:xfrm>
            <a:off x="3121820" y="3520564"/>
            <a:ext cx="2605088" cy="1477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LoRa-based Stable Diffusion 1.5 Fine-tuning</a:t>
            </a:r>
          </a:p>
        </p:txBody>
      </p:sp>
      <p:sp>
        <p:nvSpPr>
          <p:cNvPr id="14" name="Content Placeholder 2">
            <a:extLst>
              <a:ext uri="{FF2B5EF4-FFF2-40B4-BE49-F238E27FC236}">
                <a16:creationId xmlns:a16="http://schemas.microsoft.com/office/drawing/2014/main" id="{A1EB9CF8-A443-0452-4E91-F71A800B42BA}"/>
              </a:ext>
            </a:extLst>
          </p:cNvPr>
          <p:cNvSpPr txBox="1">
            <a:spLocks/>
          </p:cNvSpPr>
          <p:nvPr/>
        </p:nvSpPr>
        <p:spPr>
          <a:xfrm>
            <a:off x="5624514" y="3520564"/>
            <a:ext cx="2109786" cy="806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ControlNet (Canny)-aided Generation</a:t>
            </a:r>
          </a:p>
        </p:txBody>
      </p:sp>
      <p:cxnSp>
        <p:nvCxnSpPr>
          <p:cNvPr id="5" name="Straight Arrow Connector 4">
            <a:extLst>
              <a:ext uri="{FF2B5EF4-FFF2-40B4-BE49-F238E27FC236}">
                <a16:creationId xmlns:a16="http://schemas.microsoft.com/office/drawing/2014/main" id="{74A8CB25-D162-4688-A1BF-336F15ED88E9}"/>
              </a:ext>
            </a:extLst>
          </p:cNvPr>
          <p:cNvCxnSpPr>
            <a:cxnSpLocks/>
            <a:stCxn id="8" idx="3"/>
            <a:endCxn id="6" idx="1"/>
          </p:cNvCxnSpPr>
          <p:nvPr/>
        </p:nvCxnSpPr>
        <p:spPr>
          <a:xfrm flipV="1">
            <a:off x="2714625" y="4733586"/>
            <a:ext cx="757239" cy="1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C855579-7D3B-7C82-7B43-97983962BE10}"/>
              </a:ext>
            </a:extLst>
          </p:cNvPr>
          <p:cNvCxnSpPr>
            <a:cxnSpLocks/>
            <a:endCxn id="7" idx="1"/>
          </p:cNvCxnSpPr>
          <p:nvPr/>
        </p:nvCxnSpPr>
        <p:spPr>
          <a:xfrm flipV="1">
            <a:off x="5005389" y="4733585"/>
            <a:ext cx="723899" cy="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4479BCC5-AFE2-3EA6-69F3-91ED1F9D08B5}"/>
              </a:ext>
            </a:extLst>
          </p:cNvPr>
          <p:cNvSpPr>
            <a:spLocks noGrp="1"/>
          </p:cNvSpPr>
          <p:nvPr>
            <p:ph type="sldNum" sz="quarter" idx="12"/>
          </p:nvPr>
        </p:nvSpPr>
        <p:spPr/>
        <p:txBody>
          <a:bodyPr/>
          <a:lstStyle/>
          <a:p>
            <a:fld id="{9FBDA2CE-4C48-4268-B3B8-67BB8CBD5785}" type="slidenum">
              <a:rPr lang="en-US" smtClean="0"/>
              <a:t>37</a:t>
            </a:fld>
            <a:endParaRPr lang="en-US"/>
          </a:p>
        </p:txBody>
      </p:sp>
      <p:sp>
        <p:nvSpPr>
          <p:cNvPr id="4" name="TextBox 3">
            <a:extLst>
              <a:ext uri="{FF2B5EF4-FFF2-40B4-BE49-F238E27FC236}">
                <a16:creationId xmlns:a16="http://schemas.microsoft.com/office/drawing/2014/main" id="{67D3A50A-6D73-A9D8-616E-0BA411715FDB}"/>
              </a:ext>
            </a:extLst>
          </p:cNvPr>
          <p:cNvSpPr txBox="1"/>
          <p:nvPr/>
        </p:nvSpPr>
        <p:spPr>
          <a:xfrm>
            <a:off x="4647403" y="5897325"/>
            <a:ext cx="3839321" cy="369332"/>
          </a:xfrm>
          <a:prstGeom prst="rect">
            <a:avLst/>
          </a:prstGeom>
          <a:solidFill>
            <a:schemeClr val="accent5">
              <a:lumMod val="40000"/>
              <a:lumOff val="60000"/>
            </a:schemeClr>
          </a:solidFill>
        </p:spPr>
        <p:txBody>
          <a:bodyPr wrap="none" rtlCol="0">
            <a:spAutoFit/>
          </a:bodyPr>
          <a:lstStyle/>
          <a:p>
            <a:r>
              <a:rPr lang="en-US" dirty="0"/>
              <a:t>Input example: ‘type-0, Amazon traffic’</a:t>
            </a:r>
          </a:p>
        </p:txBody>
      </p:sp>
      <p:cxnSp>
        <p:nvCxnSpPr>
          <p:cNvPr id="15" name="Straight Arrow Connector 14">
            <a:extLst>
              <a:ext uri="{FF2B5EF4-FFF2-40B4-BE49-F238E27FC236}">
                <a16:creationId xmlns:a16="http://schemas.microsoft.com/office/drawing/2014/main" id="{F789E41C-C78B-60AC-983F-4ADE1808FA80}"/>
              </a:ext>
            </a:extLst>
          </p:cNvPr>
          <p:cNvCxnSpPr>
            <a:cxnSpLocks/>
          </p:cNvCxnSpPr>
          <p:nvPr/>
        </p:nvCxnSpPr>
        <p:spPr>
          <a:xfrm flipV="1">
            <a:off x="6496049" y="5322263"/>
            <a:ext cx="1" cy="577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26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Generation Overview:</a:t>
            </a:r>
          </a:p>
          <a:p>
            <a:pPr marL="0" indent="0">
              <a:buNone/>
            </a:pPr>
            <a:r>
              <a:rPr lang="en-US" dirty="0"/>
              <a:t>Step 3 – </a:t>
            </a:r>
            <a:r>
              <a:rPr lang="en-US" i="1" dirty="0"/>
              <a:t>Controlled Generation</a:t>
            </a:r>
            <a:r>
              <a:rPr lang="en-US" dirty="0"/>
              <a:t>, e.g., protocol utilization across packets</a:t>
            </a:r>
          </a:p>
          <a:p>
            <a:pPr marL="0" indent="0">
              <a:buNone/>
            </a:pPr>
            <a:endParaRPr lang="en-US" dirty="0"/>
          </a:p>
        </p:txBody>
      </p:sp>
      <p:sp>
        <p:nvSpPr>
          <p:cNvPr id="7" name="Rectangle: Rounded Corners 6">
            <a:extLst>
              <a:ext uri="{FF2B5EF4-FFF2-40B4-BE49-F238E27FC236}">
                <a16:creationId xmlns:a16="http://schemas.microsoft.com/office/drawing/2014/main" id="{D3540A1B-30E7-6AE4-E867-29BB385BD9C7}"/>
              </a:ext>
            </a:extLst>
          </p:cNvPr>
          <p:cNvSpPr/>
          <p:nvPr/>
        </p:nvSpPr>
        <p:spPr>
          <a:xfrm>
            <a:off x="509588" y="4056233"/>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Constrained Generation</a:t>
            </a:r>
          </a:p>
        </p:txBody>
      </p:sp>
      <p:sp>
        <p:nvSpPr>
          <p:cNvPr id="14" name="Content Placeholder 2">
            <a:extLst>
              <a:ext uri="{FF2B5EF4-FFF2-40B4-BE49-F238E27FC236}">
                <a16:creationId xmlns:a16="http://schemas.microsoft.com/office/drawing/2014/main" id="{A1EB9CF8-A443-0452-4E91-F71A800B42BA}"/>
              </a:ext>
            </a:extLst>
          </p:cNvPr>
          <p:cNvSpPr txBox="1">
            <a:spLocks/>
          </p:cNvSpPr>
          <p:nvPr/>
        </p:nvSpPr>
        <p:spPr>
          <a:xfrm>
            <a:off x="404814" y="3429000"/>
            <a:ext cx="2109786" cy="806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ControlNet (Canny)-aided Generation</a:t>
            </a:r>
          </a:p>
        </p:txBody>
      </p:sp>
      <p:pic>
        <p:nvPicPr>
          <p:cNvPr id="9" name="Picture 8">
            <a:extLst>
              <a:ext uri="{FF2B5EF4-FFF2-40B4-BE49-F238E27FC236}">
                <a16:creationId xmlns:a16="http://schemas.microsoft.com/office/drawing/2014/main" id="{C0282093-B4E7-6AF1-E429-847E5B8243A8}"/>
              </a:ext>
            </a:extLst>
          </p:cNvPr>
          <p:cNvPicPr>
            <a:picLocks noChangeAspect="1"/>
          </p:cNvPicPr>
          <p:nvPr/>
        </p:nvPicPr>
        <p:blipFill>
          <a:blip r:embed="rId3"/>
          <a:stretch>
            <a:fillRect/>
          </a:stretch>
        </p:blipFill>
        <p:spPr>
          <a:xfrm>
            <a:off x="6096001" y="3453947"/>
            <a:ext cx="1883644" cy="1773861"/>
          </a:xfrm>
          <a:prstGeom prst="rect">
            <a:avLst/>
          </a:prstGeom>
        </p:spPr>
      </p:pic>
      <p:pic>
        <p:nvPicPr>
          <p:cNvPr id="11" name="Picture 10">
            <a:extLst>
              <a:ext uri="{FF2B5EF4-FFF2-40B4-BE49-F238E27FC236}">
                <a16:creationId xmlns:a16="http://schemas.microsoft.com/office/drawing/2014/main" id="{5D946C58-C5EA-538C-48EC-1A3D37C229EB}"/>
              </a:ext>
            </a:extLst>
          </p:cNvPr>
          <p:cNvPicPr>
            <a:picLocks noChangeAspect="1"/>
          </p:cNvPicPr>
          <p:nvPr/>
        </p:nvPicPr>
        <p:blipFill>
          <a:blip r:embed="rId4"/>
          <a:stretch>
            <a:fillRect/>
          </a:stretch>
        </p:blipFill>
        <p:spPr>
          <a:xfrm>
            <a:off x="2514600" y="3429000"/>
            <a:ext cx="3002691" cy="2376145"/>
          </a:xfrm>
          <a:prstGeom prst="rect">
            <a:avLst/>
          </a:prstGeom>
        </p:spPr>
      </p:pic>
      <p:pic>
        <p:nvPicPr>
          <p:cNvPr id="4" name="Picture 3">
            <a:extLst>
              <a:ext uri="{FF2B5EF4-FFF2-40B4-BE49-F238E27FC236}">
                <a16:creationId xmlns:a16="http://schemas.microsoft.com/office/drawing/2014/main" id="{17DFD5B9-914B-1E12-9BAA-0A6DD73F71DE}"/>
              </a:ext>
            </a:extLst>
          </p:cNvPr>
          <p:cNvPicPr>
            <a:picLocks noChangeAspect="1"/>
          </p:cNvPicPr>
          <p:nvPr/>
        </p:nvPicPr>
        <p:blipFill>
          <a:blip r:embed="rId5"/>
          <a:stretch>
            <a:fillRect/>
          </a:stretch>
        </p:blipFill>
        <p:spPr>
          <a:xfrm>
            <a:off x="8535520" y="3364400"/>
            <a:ext cx="2818280" cy="2555240"/>
          </a:xfrm>
          <a:prstGeom prst="rect">
            <a:avLst/>
          </a:prstGeom>
        </p:spPr>
      </p:pic>
      <p:sp>
        <p:nvSpPr>
          <p:cNvPr id="5" name="Content Placeholder 2">
            <a:extLst>
              <a:ext uri="{FF2B5EF4-FFF2-40B4-BE49-F238E27FC236}">
                <a16:creationId xmlns:a16="http://schemas.microsoft.com/office/drawing/2014/main" id="{D1BE5B4F-F069-ED36-AF8E-2F4190CCB5E1}"/>
              </a:ext>
            </a:extLst>
          </p:cNvPr>
          <p:cNvSpPr txBox="1">
            <a:spLocks/>
          </p:cNvSpPr>
          <p:nvPr/>
        </p:nvSpPr>
        <p:spPr>
          <a:xfrm>
            <a:off x="3093057" y="3093270"/>
            <a:ext cx="2605088" cy="1477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ControlNet Input</a:t>
            </a:r>
          </a:p>
        </p:txBody>
      </p:sp>
      <p:sp>
        <p:nvSpPr>
          <p:cNvPr id="6" name="Content Placeholder 2">
            <a:extLst>
              <a:ext uri="{FF2B5EF4-FFF2-40B4-BE49-F238E27FC236}">
                <a16:creationId xmlns:a16="http://schemas.microsoft.com/office/drawing/2014/main" id="{CB56CB3C-D085-113A-0185-6E2DCE7EFD2A}"/>
              </a:ext>
            </a:extLst>
          </p:cNvPr>
          <p:cNvSpPr txBox="1">
            <a:spLocks/>
          </p:cNvSpPr>
          <p:nvPr/>
        </p:nvSpPr>
        <p:spPr>
          <a:xfrm>
            <a:off x="5988778" y="3093270"/>
            <a:ext cx="2605088" cy="1477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Constraint Detection</a:t>
            </a:r>
          </a:p>
        </p:txBody>
      </p:sp>
      <p:sp>
        <p:nvSpPr>
          <p:cNvPr id="8" name="Content Placeholder 2">
            <a:extLst>
              <a:ext uri="{FF2B5EF4-FFF2-40B4-BE49-F238E27FC236}">
                <a16:creationId xmlns:a16="http://schemas.microsoft.com/office/drawing/2014/main" id="{9C53E4DE-1778-715E-EA54-758524AD77CA}"/>
              </a:ext>
            </a:extLst>
          </p:cNvPr>
          <p:cNvSpPr txBox="1">
            <a:spLocks/>
          </p:cNvSpPr>
          <p:nvPr/>
        </p:nvSpPr>
        <p:spPr>
          <a:xfrm>
            <a:off x="8584333" y="3081227"/>
            <a:ext cx="2605088" cy="1477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Constrained Generation</a:t>
            </a:r>
          </a:p>
        </p:txBody>
      </p:sp>
      <p:sp>
        <p:nvSpPr>
          <p:cNvPr id="13" name="Slide Number Placeholder 12">
            <a:extLst>
              <a:ext uri="{FF2B5EF4-FFF2-40B4-BE49-F238E27FC236}">
                <a16:creationId xmlns:a16="http://schemas.microsoft.com/office/drawing/2014/main" id="{4EE50F8C-0023-FFE1-618C-4144315D6C5E}"/>
              </a:ext>
            </a:extLst>
          </p:cNvPr>
          <p:cNvSpPr>
            <a:spLocks noGrp="1"/>
          </p:cNvSpPr>
          <p:nvPr>
            <p:ph type="sldNum" sz="quarter" idx="12"/>
          </p:nvPr>
        </p:nvSpPr>
        <p:spPr/>
        <p:txBody>
          <a:bodyPr/>
          <a:lstStyle/>
          <a:p>
            <a:fld id="{9FBDA2CE-4C48-4268-B3B8-67BB8CBD5785}" type="slidenum">
              <a:rPr lang="en-US" smtClean="0"/>
              <a:t>38</a:t>
            </a:fld>
            <a:endParaRPr lang="en-US"/>
          </a:p>
        </p:txBody>
      </p:sp>
    </p:spTree>
    <p:extLst>
      <p:ext uri="{BB962C8B-B14F-4D97-AF65-F5344CB8AC3E}">
        <p14:creationId xmlns:p14="http://schemas.microsoft.com/office/powerpoint/2010/main" val="316194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Post-Gen Heuristic Overview:</a:t>
            </a:r>
          </a:p>
          <a:p>
            <a:r>
              <a:rPr lang="en-US" dirty="0"/>
              <a:t>Inter-Packet Rules</a:t>
            </a:r>
          </a:p>
          <a:p>
            <a:pPr lvl="1"/>
            <a:r>
              <a:rPr lang="en-US" dirty="0"/>
              <a:t>E.g., TCP handshake</a:t>
            </a:r>
          </a:p>
          <a:p>
            <a:r>
              <a:rPr lang="en-US" dirty="0"/>
              <a:t>Intra-Packet Rules</a:t>
            </a:r>
          </a:p>
          <a:p>
            <a:pPr lvl="1"/>
            <a:r>
              <a:rPr lang="en-US" dirty="0"/>
              <a:t>E.g., checksum consistency with payload</a:t>
            </a:r>
          </a:p>
          <a:p>
            <a:pPr marL="457200" lvl="1" indent="0">
              <a:buNone/>
            </a:pPr>
            <a:endParaRPr lang="en-US" dirty="0"/>
          </a:p>
          <a:p>
            <a:pPr marL="457200" lvl="1" indent="0">
              <a:buNone/>
            </a:pPr>
            <a:r>
              <a:rPr lang="en-US" dirty="0"/>
              <a:t>“A set of header fields that have low tolerance to randomness.”</a:t>
            </a:r>
          </a:p>
          <a:p>
            <a:pPr marL="0" indent="0">
              <a:buNone/>
            </a:pPr>
            <a:endParaRPr lang="en-US" dirty="0"/>
          </a:p>
        </p:txBody>
      </p:sp>
    </p:spTree>
    <p:extLst>
      <p:ext uri="{BB962C8B-B14F-4D97-AF65-F5344CB8AC3E}">
        <p14:creationId xmlns:p14="http://schemas.microsoft.com/office/powerpoint/2010/main" val="79332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23bdd8b987f_0_81"/>
          <p:cNvSpPr txBox="1">
            <a:spLocks noGrp="1"/>
          </p:cNvSpPr>
          <p:nvPr>
            <p:ph type="title"/>
          </p:nvPr>
        </p:nvSpPr>
        <p:spPr>
          <a:xfrm>
            <a:off x="838200" y="0"/>
            <a:ext cx="10515600" cy="1312800"/>
          </a:xfrm>
          <a:prstGeom prst="rect">
            <a:avLst/>
          </a:prstGeom>
        </p:spPr>
        <p:txBody>
          <a:bodyPr spcFirstLastPara="1" wrap="square" lIns="0" tIns="45700" rIns="0" bIns="45700" anchor="ctr" anchorCtr="0">
            <a:noAutofit/>
          </a:bodyPr>
          <a:lstStyle/>
          <a:p>
            <a:pPr marL="0" lvl="0" indent="0" algn="l" rtl="0">
              <a:spcBef>
                <a:spcPts val="0"/>
              </a:spcBef>
              <a:spcAft>
                <a:spcPts val="0"/>
              </a:spcAft>
              <a:buNone/>
            </a:pPr>
            <a:r>
              <a:rPr lang="en-US"/>
              <a:t>…But is Complicated to Configure</a:t>
            </a:r>
            <a:endParaRPr/>
          </a:p>
        </p:txBody>
      </p:sp>
      <p:sp>
        <p:nvSpPr>
          <p:cNvPr id="300" name="Google Shape;300;g23bdd8b987f_0_81"/>
          <p:cNvSpPr txBox="1">
            <a:spLocks noGrp="1"/>
          </p:cNvSpPr>
          <p:nvPr>
            <p:ph type="sldNum" idx="12"/>
          </p:nvPr>
        </p:nvSpPr>
        <p:spPr>
          <a:xfrm>
            <a:off x="8610601" y="6459132"/>
            <a:ext cx="3432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301" name="Google Shape;301;g23bdd8b987f_0_81"/>
          <p:cNvPicPr preferRelativeResize="0"/>
          <p:nvPr/>
        </p:nvPicPr>
        <p:blipFill>
          <a:blip r:embed="rId3">
            <a:alphaModFix/>
          </a:blip>
          <a:stretch>
            <a:fillRect/>
          </a:stretch>
        </p:blipFill>
        <p:spPr>
          <a:xfrm>
            <a:off x="528225" y="1576527"/>
            <a:ext cx="4438451" cy="4531551"/>
          </a:xfrm>
          <a:prstGeom prst="rect">
            <a:avLst/>
          </a:prstGeom>
          <a:noFill/>
          <a:ln w="19050" cap="flat" cmpd="sng">
            <a:solidFill>
              <a:srgbClr val="595959"/>
            </a:solidFill>
            <a:prstDash val="solid"/>
            <a:round/>
            <a:headEnd type="none" w="sm" len="sm"/>
            <a:tailEnd type="none" w="sm" len="sm"/>
          </a:ln>
        </p:spPr>
      </p:pic>
      <p:pic>
        <p:nvPicPr>
          <p:cNvPr id="302" name="Google Shape;302;g23bdd8b987f_0_81"/>
          <p:cNvPicPr preferRelativeResize="0"/>
          <p:nvPr/>
        </p:nvPicPr>
        <p:blipFill>
          <a:blip r:embed="rId4">
            <a:alphaModFix/>
          </a:blip>
          <a:stretch>
            <a:fillRect/>
          </a:stretch>
        </p:blipFill>
        <p:spPr>
          <a:xfrm>
            <a:off x="4446787" y="5655850"/>
            <a:ext cx="1504950" cy="666750"/>
          </a:xfrm>
          <a:prstGeom prst="rect">
            <a:avLst/>
          </a:prstGeom>
          <a:noFill/>
          <a:ln>
            <a:noFill/>
          </a:ln>
        </p:spPr>
      </p:pic>
      <p:pic>
        <p:nvPicPr>
          <p:cNvPr id="303" name="Google Shape;303;g23bdd8b987f_0_81"/>
          <p:cNvPicPr preferRelativeResize="0"/>
          <p:nvPr/>
        </p:nvPicPr>
        <p:blipFill>
          <a:blip r:embed="rId5">
            <a:alphaModFix/>
          </a:blip>
          <a:stretch>
            <a:fillRect/>
          </a:stretch>
        </p:blipFill>
        <p:spPr>
          <a:xfrm>
            <a:off x="5398425" y="1576524"/>
            <a:ext cx="6332000" cy="1621175"/>
          </a:xfrm>
          <a:prstGeom prst="rect">
            <a:avLst/>
          </a:prstGeom>
          <a:noFill/>
          <a:ln w="19050" cap="flat" cmpd="sng">
            <a:solidFill>
              <a:srgbClr val="595959"/>
            </a:solidFill>
            <a:prstDash val="solid"/>
            <a:round/>
            <a:headEnd type="none" w="sm" len="sm"/>
            <a:tailEnd type="none" w="sm" len="sm"/>
          </a:ln>
        </p:spPr>
      </p:pic>
      <p:sp>
        <p:nvSpPr>
          <p:cNvPr id="304" name="Google Shape;304;g23bdd8b987f_0_81"/>
          <p:cNvSpPr txBox="1">
            <a:spLocks noGrp="1"/>
          </p:cNvSpPr>
          <p:nvPr>
            <p:ph type="body" idx="4294967295"/>
          </p:nvPr>
        </p:nvSpPr>
        <p:spPr>
          <a:xfrm>
            <a:off x="6421225" y="3448281"/>
            <a:ext cx="4286400" cy="2812200"/>
          </a:xfrm>
          <a:prstGeom prst="rect">
            <a:avLst/>
          </a:prstGeom>
          <a:noFill/>
          <a:ln>
            <a:noFill/>
          </a:ln>
        </p:spPr>
        <p:txBody>
          <a:bodyPr spcFirstLastPara="1" wrap="square" lIns="0" tIns="45700" rIns="0" bIns="45700" anchor="t" anchorCtr="0">
            <a:noAutofit/>
          </a:bodyPr>
          <a:lstStyle/>
          <a:p>
            <a:pPr marL="228600" lvl="0" indent="-228600" algn="l" rtl="0">
              <a:lnSpc>
                <a:spcPct val="90000"/>
              </a:lnSpc>
              <a:spcBef>
                <a:spcPts val="0"/>
              </a:spcBef>
              <a:spcAft>
                <a:spcPts val="0"/>
              </a:spcAft>
              <a:buSzPts val="2600"/>
              <a:buChar char="•"/>
            </a:pPr>
            <a:r>
              <a:rPr lang="en-US" sz="2600">
                <a:solidFill>
                  <a:srgbClr val="E06666"/>
                </a:solidFill>
              </a:rPr>
              <a:t>360</a:t>
            </a:r>
            <a:r>
              <a:rPr lang="en-US" sz="2600"/>
              <a:t> </a:t>
            </a:r>
            <a:r>
              <a:rPr lang="en-US" sz="2600">
                <a:solidFill>
                  <a:schemeClr val="dk1"/>
                </a:solidFill>
              </a:rPr>
              <a:t>cryptographic ciphers</a:t>
            </a:r>
            <a:endParaRPr sz="2600">
              <a:solidFill>
                <a:schemeClr val="dk1"/>
              </a:solidFill>
            </a:endParaRPr>
          </a:p>
          <a:p>
            <a:pPr marL="228600" lvl="0" indent="-228600" algn="l" rtl="0">
              <a:lnSpc>
                <a:spcPct val="90000"/>
              </a:lnSpc>
              <a:spcBef>
                <a:spcPts val="0"/>
              </a:spcBef>
              <a:spcAft>
                <a:spcPts val="0"/>
              </a:spcAft>
              <a:buSzPts val="2600"/>
              <a:buChar char="•"/>
            </a:pPr>
            <a:r>
              <a:rPr lang="en-US" sz="2600">
                <a:solidFill>
                  <a:srgbClr val="E06666"/>
                </a:solidFill>
              </a:rPr>
              <a:t>44</a:t>
            </a:r>
            <a:r>
              <a:rPr lang="en-US" sz="2600"/>
              <a:t> </a:t>
            </a:r>
            <a:r>
              <a:rPr lang="en-US" sz="2600">
                <a:solidFill>
                  <a:schemeClr val="dk1"/>
                </a:solidFill>
              </a:rPr>
              <a:t>elliptic curves</a:t>
            </a:r>
            <a:endParaRPr sz="2600">
              <a:solidFill>
                <a:schemeClr val="dk1"/>
              </a:solidFill>
            </a:endParaRPr>
          </a:p>
          <a:p>
            <a:pPr marL="228600" lvl="0" indent="-228600" algn="l" rtl="0">
              <a:lnSpc>
                <a:spcPct val="90000"/>
              </a:lnSpc>
              <a:spcBef>
                <a:spcPts val="0"/>
              </a:spcBef>
              <a:spcAft>
                <a:spcPts val="0"/>
              </a:spcAft>
              <a:buSzPts val="2600"/>
              <a:buChar char="•"/>
            </a:pPr>
            <a:r>
              <a:rPr lang="en-US" sz="2600">
                <a:solidFill>
                  <a:srgbClr val="E06666"/>
                </a:solidFill>
              </a:rPr>
              <a:t>40</a:t>
            </a:r>
            <a:r>
              <a:rPr lang="en-US" sz="2600"/>
              <a:t> </a:t>
            </a:r>
            <a:r>
              <a:rPr lang="en-US" sz="2600">
                <a:solidFill>
                  <a:schemeClr val="dk1"/>
                </a:solidFill>
              </a:rPr>
              <a:t>protocol extensions</a:t>
            </a:r>
            <a:endParaRPr sz="2600">
              <a:solidFill>
                <a:schemeClr val="dk1"/>
              </a:solidFill>
            </a:endParaRPr>
          </a:p>
          <a:p>
            <a:pPr marL="228600" lvl="0" indent="-228600" algn="l" rtl="0">
              <a:lnSpc>
                <a:spcPct val="90000"/>
              </a:lnSpc>
              <a:spcBef>
                <a:spcPts val="0"/>
              </a:spcBef>
              <a:spcAft>
                <a:spcPts val="0"/>
              </a:spcAft>
              <a:buSzPts val="2600"/>
              <a:buChar char="•"/>
            </a:pPr>
            <a:r>
              <a:rPr lang="en-US" sz="2600">
                <a:solidFill>
                  <a:srgbClr val="E06666"/>
                </a:solidFill>
              </a:rPr>
              <a:t>6</a:t>
            </a:r>
            <a:r>
              <a:rPr lang="en-US" sz="2600"/>
              <a:t> </a:t>
            </a:r>
            <a:r>
              <a:rPr lang="en-US" sz="2600">
                <a:solidFill>
                  <a:schemeClr val="dk1"/>
                </a:solidFill>
              </a:rPr>
              <a:t>protocol versions</a:t>
            </a:r>
            <a:endParaRPr sz="2600">
              <a:solidFill>
                <a:schemeClr val="dk1"/>
              </a:solidFill>
            </a:endParaRPr>
          </a:p>
          <a:p>
            <a:pPr marL="228600" lvl="0" indent="0" algn="l" rtl="0">
              <a:lnSpc>
                <a:spcPct val="90000"/>
              </a:lnSpc>
              <a:spcBef>
                <a:spcPts val="0"/>
              </a:spcBef>
              <a:spcAft>
                <a:spcPts val="0"/>
              </a:spcAft>
              <a:buNone/>
            </a:pPr>
            <a:r>
              <a:rPr lang="en-US" sz="2600">
                <a:solidFill>
                  <a:schemeClr val="dk1"/>
                </a:solidFill>
              </a:rPr>
              <a:t>…..</a:t>
            </a:r>
            <a:endParaRPr sz="2600">
              <a:solidFill>
                <a:schemeClr val="dk1"/>
              </a:solidFill>
            </a:endParaRPr>
          </a:p>
          <a:p>
            <a:pPr marL="228600" lvl="0" indent="-228600" algn="l" rtl="0">
              <a:lnSpc>
                <a:spcPct val="90000"/>
              </a:lnSpc>
              <a:spcBef>
                <a:spcPts val="0"/>
              </a:spcBef>
              <a:spcAft>
                <a:spcPts val="0"/>
              </a:spcAft>
              <a:buSzPts val="2600"/>
              <a:buChar char="•"/>
            </a:pPr>
            <a:r>
              <a:rPr lang="en-US" sz="2600">
                <a:solidFill>
                  <a:srgbClr val="E06666"/>
                </a:solidFill>
              </a:rPr>
              <a:t>19</a:t>
            </a:r>
            <a:r>
              <a:rPr lang="en-US" sz="2600"/>
              <a:t> </a:t>
            </a:r>
            <a:r>
              <a:rPr lang="en-US" sz="2600">
                <a:solidFill>
                  <a:schemeClr val="dk1"/>
                </a:solidFill>
              </a:rPr>
              <a:t>fields to configure for</a:t>
            </a:r>
            <a:endParaRPr>
              <a:solidFill>
                <a:schemeClr val="dk1"/>
              </a:solidFill>
            </a:endParaRPr>
          </a:p>
        </p:txBody>
      </p:sp>
      <p:sp>
        <p:nvSpPr>
          <p:cNvPr id="305" name="Google Shape;305;g23bdd8b987f_0_81"/>
          <p:cNvSpPr txBox="1"/>
          <p:nvPr/>
        </p:nvSpPr>
        <p:spPr>
          <a:xfrm>
            <a:off x="9138900" y="6464675"/>
            <a:ext cx="2214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solidFill>
                  <a:schemeClr val="lt1"/>
                </a:solidFill>
                <a:latin typeface="Helvetica Neue"/>
                <a:ea typeface="Helvetica Neue"/>
                <a:cs typeface="Helvetica Neue"/>
                <a:sym typeface="Helvetica Neue"/>
              </a:rPr>
              <a:t>References [3]</a:t>
            </a:r>
            <a:endParaRPr sz="1100">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A Text-to-traffic Synthesis Paradigm</a:t>
            </a:r>
          </a:p>
        </p:txBody>
      </p:sp>
      <p:pic>
        <p:nvPicPr>
          <p:cNvPr id="5" name="Picture 4" descr="A close-up of a document&#10;&#10;Description automatically generated">
            <a:extLst>
              <a:ext uri="{FF2B5EF4-FFF2-40B4-BE49-F238E27FC236}">
                <a16:creationId xmlns:a16="http://schemas.microsoft.com/office/drawing/2014/main" id="{79F38175-19B2-1342-9FCD-4797A8976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984" y="2184187"/>
            <a:ext cx="11282032" cy="4673813"/>
          </a:xfrm>
          <a:prstGeom prst="rect">
            <a:avLst/>
          </a:prstGeom>
        </p:spPr>
      </p:pic>
      <p:sp>
        <p:nvSpPr>
          <p:cNvPr id="8" name="Content Placeholder 2">
            <a:extLst>
              <a:ext uri="{FF2B5EF4-FFF2-40B4-BE49-F238E27FC236}">
                <a16:creationId xmlns:a16="http://schemas.microsoft.com/office/drawing/2014/main" id="{13C31DD8-20B7-B889-FD13-9576C244913C}"/>
              </a:ext>
            </a:extLst>
          </p:cNvPr>
          <p:cNvSpPr>
            <a:spLocks noGrp="1"/>
          </p:cNvSpPr>
          <p:nvPr>
            <p:ph idx="1"/>
          </p:nvPr>
        </p:nvSpPr>
        <p:spPr>
          <a:xfrm>
            <a:off x="838200" y="1825625"/>
            <a:ext cx="10515600" cy="4351338"/>
          </a:xfrm>
        </p:spPr>
        <p:txBody>
          <a:bodyPr/>
          <a:lstStyle/>
          <a:p>
            <a:pPr marL="0" indent="0">
              <a:buNone/>
            </a:pPr>
            <a:r>
              <a:rPr lang="en-US" dirty="0"/>
              <a:t>Post-Gen Heuristic Overview:</a:t>
            </a:r>
          </a:p>
        </p:txBody>
      </p:sp>
    </p:spTree>
    <p:extLst>
      <p:ext uri="{BB962C8B-B14F-4D97-AF65-F5344CB8AC3E}">
        <p14:creationId xmlns:p14="http://schemas.microsoft.com/office/powerpoint/2010/main" val="1572257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A Text-to-traffic Synthesis Paradigm</a:t>
            </a:r>
          </a:p>
        </p:txBody>
      </p:sp>
      <p:pic>
        <p:nvPicPr>
          <p:cNvPr id="7" name="Picture 6" descr="A diagram of a wall&#10;&#10;Description automatically generated">
            <a:extLst>
              <a:ext uri="{FF2B5EF4-FFF2-40B4-BE49-F238E27FC236}">
                <a16:creationId xmlns:a16="http://schemas.microsoft.com/office/drawing/2014/main" id="{824D13B9-E0BD-B45E-CBF7-3D8937735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10342"/>
            <a:ext cx="12178685" cy="2922242"/>
          </a:xfrm>
          <a:prstGeom prst="rect">
            <a:avLst/>
          </a:prstGeom>
        </p:spPr>
      </p:pic>
      <p:sp>
        <p:nvSpPr>
          <p:cNvPr id="3" name="Content Placeholder 2">
            <a:extLst>
              <a:ext uri="{FF2B5EF4-FFF2-40B4-BE49-F238E27FC236}">
                <a16:creationId xmlns:a16="http://schemas.microsoft.com/office/drawing/2014/main" id="{73F529C0-7571-ADE0-4BFA-0891986E9E6B}"/>
              </a:ext>
            </a:extLst>
          </p:cNvPr>
          <p:cNvSpPr>
            <a:spLocks noGrp="1"/>
          </p:cNvSpPr>
          <p:nvPr>
            <p:ph idx="1"/>
          </p:nvPr>
        </p:nvSpPr>
        <p:spPr>
          <a:xfrm>
            <a:off x="838200" y="1825625"/>
            <a:ext cx="10515600" cy="4351338"/>
          </a:xfrm>
        </p:spPr>
        <p:txBody>
          <a:bodyPr/>
          <a:lstStyle/>
          <a:p>
            <a:pPr marL="0" indent="0">
              <a:buNone/>
            </a:pPr>
            <a:r>
              <a:rPr lang="en-US" dirty="0"/>
              <a:t>Post-Gen Heuristic Overview:</a:t>
            </a:r>
          </a:p>
        </p:txBody>
      </p:sp>
    </p:spTree>
    <p:extLst>
      <p:ext uri="{BB962C8B-B14F-4D97-AF65-F5344CB8AC3E}">
        <p14:creationId xmlns:p14="http://schemas.microsoft.com/office/powerpoint/2010/main" val="2573430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Generation Overview:</a:t>
            </a:r>
          </a:p>
          <a:p>
            <a:pPr marL="0" indent="0">
              <a:buNone/>
            </a:pPr>
            <a:r>
              <a:rPr lang="en-US" dirty="0"/>
              <a:t>Step 4 – Synthetic image generation and conversion back to encoded </a:t>
            </a:r>
            <a:r>
              <a:rPr lang="en-US" dirty="0" err="1"/>
              <a:t>pcaps</a:t>
            </a:r>
            <a:endParaRPr lang="en-US" dirty="0"/>
          </a:p>
          <a:p>
            <a:pPr marL="0" indent="0">
              <a:buNone/>
            </a:pPr>
            <a:endParaRPr lang="en-US" dirty="0"/>
          </a:p>
        </p:txBody>
      </p:sp>
      <p:sp>
        <p:nvSpPr>
          <p:cNvPr id="6" name="Rectangle: Rounded Corners 5">
            <a:extLst>
              <a:ext uri="{FF2B5EF4-FFF2-40B4-BE49-F238E27FC236}">
                <a16:creationId xmlns:a16="http://schemas.microsoft.com/office/drawing/2014/main" id="{38342C13-B901-CEC1-2F0B-36EC7082EFEB}"/>
              </a:ext>
            </a:extLst>
          </p:cNvPr>
          <p:cNvSpPr/>
          <p:nvPr/>
        </p:nvSpPr>
        <p:spPr>
          <a:xfrm>
            <a:off x="3471864" y="4147798"/>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Fine-tuned text-to-image model</a:t>
            </a:r>
          </a:p>
        </p:txBody>
      </p:sp>
      <p:sp>
        <p:nvSpPr>
          <p:cNvPr id="7" name="Rectangle: Rounded Corners 6">
            <a:extLst>
              <a:ext uri="{FF2B5EF4-FFF2-40B4-BE49-F238E27FC236}">
                <a16:creationId xmlns:a16="http://schemas.microsoft.com/office/drawing/2014/main" id="{D3540A1B-30E7-6AE4-E867-29BB385BD9C7}"/>
              </a:ext>
            </a:extLst>
          </p:cNvPr>
          <p:cNvSpPr/>
          <p:nvPr/>
        </p:nvSpPr>
        <p:spPr>
          <a:xfrm>
            <a:off x="5729288" y="4147797"/>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Constrained Generation</a:t>
            </a:r>
          </a:p>
        </p:txBody>
      </p:sp>
      <p:sp>
        <p:nvSpPr>
          <p:cNvPr id="8" name="Rectangle: Rounded Corners 7">
            <a:extLst>
              <a:ext uri="{FF2B5EF4-FFF2-40B4-BE49-F238E27FC236}">
                <a16:creationId xmlns:a16="http://schemas.microsoft.com/office/drawing/2014/main" id="{FAC5B834-0924-068F-4D48-9DA8FD242339}"/>
              </a:ext>
            </a:extLst>
          </p:cNvPr>
          <p:cNvSpPr/>
          <p:nvPr/>
        </p:nvSpPr>
        <p:spPr>
          <a:xfrm>
            <a:off x="257175" y="4148930"/>
            <a:ext cx="2457450"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Encoded </a:t>
            </a:r>
            <a:r>
              <a:rPr lang="en-US" dirty="0" err="1"/>
              <a:t>pcap</a:t>
            </a:r>
            <a:r>
              <a:rPr lang="en-US" dirty="0"/>
              <a:t>-to-image conversion</a:t>
            </a:r>
          </a:p>
          <a:p>
            <a:pPr marL="342900" indent="-342900">
              <a:buAutoNum type="arabicPeriod"/>
            </a:pPr>
            <a:r>
              <a:rPr lang="en-US" dirty="0"/>
              <a:t>Label-based prompt generation</a:t>
            </a:r>
          </a:p>
        </p:txBody>
      </p:sp>
      <p:sp>
        <p:nvSpPr>
          <p:cNvPr id="9" name="Rectangle: Rounded Corners 8">
            <a:extLst>
              <a:ext uri="{FF2B5EF4-FFF2-40B4-BE49-F238E27FC236}">
                <a16:creationId xmlns:a16="http://schemas.microsoft.com/office/drawing/2014/main" id="{690B17A2-4478-E45E-D7E7-E6B664324941}"/>
              </a:ext>
            </a:extLst>
          </p:cNvPr>
          <p:cNvSpPr/>
          <p:nvPr/>
        </p:nvSpPr>
        <p:spPr>
          <a:xfrm>
            <a:off x="10236994" y="4148931"/>
            <a:ext cx="1683545" cy="11715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Image-to-encoded </a:t>
            </a:r>
            <a:r>
              <a:rPr lang="en-US" dirty="0" err="1"/>
              <a:t>pcap</a:t>
            </a:r>
            <a:r>
              <a:rPr lang="en-US" dirty="0"/>
              <a:t> conversion</a:t>
            </a:r>
          </a:p>
        </p:txBody>
      </p:sp>
      <p:sp>
        <p:nvSpPr>
          <p:cNvPr id="11" name="Rectangle: Rounded Corners 10">
            <a:extLst>
              <a:ext uri="{FF2B5EF4-FFF2-40B4-BE49-F238E27FC236}">
                <a16:creationId xmlns:a16="http://schemas.microsoft.com/office/drawing/2014/main" id="{30203012-A6EF-39B7-64A2-9D0A0EA3BEFD}"/>
              </a:ext>
            </a:extLst>
          </p:cNvPr>
          <p:cNvSpPr/>
          <p:nvPr/>
        </p:nvSpPr>
        <p:spPr>
          <a:xfrm>
            <a:off x="7796213" y="4162425"/>
            <a:ext cx="1895475" cy="11715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Image representation of encoded </a:t>
            </a:r>
            <a:r>
              <a:rPr lang="en-US" dirty="0" err="1"/>
              <a:t>pcap</a:t>
            </a:r>
            <a:endParaRPr lang="en-US" dirty="0"/>
          </a:p>
        </p:txBody>
      </p:sp>
      <p:sp>
        <p:nvSpPr>
          <p:cNvPr id="12" name="Content Placeholder 2">
            <a:extLst>
              <a:ext uri="{FF2B5EF4-FFF2-40B4-BE49-F238E27FC236}">
                <a16:creationId xmlns:a16="http://schemas.microsoft.com/office/drawing/2014/main" id="{B6978A30-CE7F-CABB-49B3-E2C3DC7BA6AD}"/>
              </a:ext>
            </a:extLst>
          </p:cNvPr>
          <p:cNvSpPr txBox="1">
            <a:spLocks/>
          </p:cNvSpPr>
          <p:nvPr/>
        </p:nvSpPr>
        <p:spPr>
          <a:xfrm>
            <a:off x="654846" y="3657143"/>
            <a:ext cx="1847849" cy="65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Dataset Curation</a:t>
            </a:r>
          </a:p>
        </p:txBody>
      </p:sp>
      <p:cxnSp>
        <p:nvCxnSpPr>
          <p:cNvPr id="4" name="Straight Arrow Connector 3">
            <a:extLst>
              <a:ext uri="{FF2B5EF4-FFF2-40B4-BE49-F238E27FC236}">
                <a16:creationId xmlns:a16="http://schemas.microsoft.com/office/drawing/2014/main" id="{6920F5C9-1C96-17F2-8941-50BD277A95C7}"/>
              </a:ext>
            </a:extLst>
          </p:cNvPr>
          <p:cNvCxnSpPr/>
          <p:nvPr/>
        </p:nvCxnSpPr>
        <p:spPr>
          <a:xfrm flipV="1">
            <a:off x="2714625" y="4733586"/>
            <a:ext cx="757239" cy="1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F94D218-F181-850E-5B27-7881668CCC8C}"/>
              </a:ext>
            </a:extLst>
          </p:cNvPr>
          <p:cNvCxnSpPr>
            <a:cxnSpLocks/>
          </p:cNvCxnSpPr>
          <p:nvPr/>
        </p:nvCxnSpPr>
        <p:spPr>
          <a:xfrm flipV="1">
            <a:off x="5005389" y="4733585"/>
            <a:ext cx="723899" cy="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3A5C18F-00E8-2B68-762B-211412C33129}"/>
              </a:ext>
            </a:extLst>
          </p:cNvPr>
          <p:cNvCxnSpPr>
            <a:cxnSpLocks/>
            <a:endCxn id="11" idx="1"/>
          </p:cNvCxnSpPr>
          <p:nvPr/>
        </p:nvCxnSpPr>
        <p:spPr>
          <a:xfrm>
            <a:off x="7262813" y="4734715"/>
            <a:ext cx="533400" cy="1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D7C5B95-F707-BA71-134A-8BC7542DBB5B}"/>
              </a:ext>
            </a:extLst>
          </p:cNvPr>
          <p:cNvCxnSpPr>
            <a:cxnSpLocks/>
          </p:cNvCxnSpPr>
          <p:nvPr/>
        </p:nvCxnSpPr>
        <p:spPr>
          <a:xfrm>
            <a:off x="9703594" y="4743841"/>
            <a:ext cx="533400" cy="1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Slide Number Placeholder 18">
            <a:extLst>
              <a:ext uri="{FF2B5EF4-FFF2-40B4-BE49-F238E27FC236}">
                <a16:creationId xmlns:a16="http://schemas.microsoft.com/office/drawing/2014/main" id="{1BAD5E79-1B93-D213-405A-D2FE52E9CEE6}"/>
              </a:ext>
            </a:extLst>
          </p:cNvPr>
          <p:cNvSpPr>
            <a:spLocks noGrp="1"/>
          </p:cNvSpPr>
          <p:nvPr>
            <p:ph type="sldNum" sz="quarter" idx="12"/>
          </p:nvPr>
        </p:nvSpPr>
        <p:spPr/>
        <p:txBody>
          <a:bodyPr/>
          <a:lstStyle/>
          <a:p>
            <a:fld id="{9FBDA2CE-4C48-4268-B3B8-67BB8CBD5785}" type="slidenum">
              <a:rPr lang="en-US" smtClean="0"/>
              <a:t>42</a:t>
            </a:fld>
            <a:endParaRPr lang="en-US"/>
          </a:p>
        </p:txBody>
      </p:sp>
      <p:pic>
        <p:nvPicPr>
          <p:cNvPr id="17" name="Picture 16" descr="A diagram of a computer program&#10;&#10;Description automatically generated with medium confidence">
            <a:extLst>
              <a:ext uri="{FF2B5EF4-FFF2-40B4-BE49-F238E27FC236}">
                <a16:creationId xmlns:a16="http://schemas.microsoft.com/office/drawing/2014/main" id="{FB952FC5-8364-B8FD-003A-CBC36326B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0294" y="5453130"/>
            <a:ext cx="2215515" cy="786033"/>
          </a:xfrm>
          <a:prstGeom prst="rect">
            <a:avLst/>
          </a:prstGeom>
        </p:spPr>
      </p:pic>
    </p:spTree>
    <p:extLst>
      <p:ext uri="{BB962C8B-B14F-4D97-AF65-F5344CB8AC3E}">
        <p14:creationId xmlns:p14="http://schemas.microsoft.com/office/powerpoint/2010/main" val="185829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How do these improvements benefit downstream tasks?</a:t>
            </a:r>
          </a:p>
          <a:p>
            <a:pPr marL="0" indent="0">
              <a:buNone/>
            </a:pPr>
            <a:r>
              <a:rPr lang="en-US" dirty="0"/>
              <a:t>We fine-tune the diffusion model using a real dataset (10 applications/3 services)and use it to generate synthetic traffic data.</a:t>
            </a:r>
          </a:p>
        </p:txBody>
      </p:sp>
      <p:sp>
        <p:nvSpPr>
          <p:cNvPr id="6" name="Slide Number Placeholder 5">
            <a:extLst>
              <a:ext uri="{FF2B5EF4-FFF2-40B4-BE49-F238E27FC236}">
                <a16:creationId xmlns:a16="http://schemas.microsoft.com/office/drawing/2014/main" id="{13FDCA90-31A1-E026-1C18-6E41063E1B5F}"/>
              </a:ext>
            </a:extLst>
          </p:cNvPr>
          <p:cNvSpPr>
            <a:spLocks noGrp="1"/>
          </p:cNvSpPr>
          <p:nvPr>
            <p:ph type="sldNum" sz="quarter" idx="12"/>
          </p:nvPr>
        </p:nvSpPr>
        <p:spPr/>
        <p:txBody>
          <a:bodyPr/>
          <a:lstStyle/>
          <a:p>
            <a:fld id="{9FBDA2CE-4C48-4268-B3B8-67BB8CBD5785}" type="slidenum">
              <a:rPr lang="en-US" smtClean="0"/>
              <a:t>43</a:t>
            </a:fld>
            <a:endParaRPr lang="en-US"/>
          </a:p>
        </p:txBody>
      </p:sp>
      <p:graphicFrame>
        <p:nvGraphicFramePr>
          <p:cNvPr id="7" name="Table 6">
            <a:extLst>
              <a:ext uri="{FF2B5EF4-FFF2-40B4-BE49-F238E27FC236}">
                <a16:creationId xmlns:a16="http://schemas.microsoft.com/office/drawing/2014/main" id="{CD685DE8-AF23-3305-0692-B581468CE469}"/>
              </a:ext>
            </a:extLst>
          </p:cNvPr>
          <p:cNvGraphicFramePr>
            <a:graphicFrameLocks noGrp="1"/>
          </p:cNvGraphicFramePr>
          <p:nvPr/>
        </p:nvGraphicFramePr>
        <p:xfrm>
          <a:off x="2032000" y="5761197"/>
          <a:ext cx="8127999" cy="1010920"/>
        </p:xfrm>
        <a:graphic>
          <a:graphicData uri="http://schemas.openxmlformats.org/drawingml/2006/table">
            <a:tbl>
              <a:tblPr firstRow="1" bandRow="1">
                <a:tableStyleId>{5C22544A-7EE6-4342-B048-85BDC9FD1C3A}</a:tableStyleId>
              </a:tblPr>
              <a:tblGrid>
                <a:gridCol w="2997200">
                  <a:extLst>
                    <a:ext uri="{9D8B030D-6E8A-4147-A177-3AD203B41FA5}">
                      <a16:colId xmlns:a16="http://schemas.microsoft.com/office/drawing/2014/main" val="4014737961"/>
                    </a:ext>
                  </a:extLst>
                </a:gridCol>
                <a:gridCol w="2421466">
                  <a:extLst>
                    <a:ext uri="{9D8B030D-6E8A-4147-A177-3AD203B41FA5}">
                      <a16:colId xmlns:a16="http://schemas.microsoft.com/office/drawing/2014/main" val="1478807784"/>
                    </a:ext>
                  </a:extLst>
                </a:gridCol>
                <a:gridCol w="2709333">
                  <a:extLst>
                    <a:ext uri="{9D8B030D-6E8A-4147-A177-3AD203B41FA5}">
                      <a16:colId xmlns:a16="http://schemas.microsoft.com/office/drawing/2014/main" val="2703532286"/>
                    </a:ext>
                  </a:extLst>
                </a:gridCol>
              </a:tblGrid>
              <a:tr h="370840">
                <a:tc>
                  <a:txBody>
                    <a:bodyPr/>
                    <a:lstStyle/>
                    <a:p>
                      <a:r>
                        <a:rPr lang="en-US" dirty="0"/>
                        <a:t>Training Dataset</a:t>
                      </a:r>
                    </a:p>
                  </a:txBody>
                  <a:tcPr/>
                </a:tc>
                <a:tc>
                  <a:txBody>
                    <a:bodyPr/>
                    <a:lstStyle/>
                    <a:p>
                      <a:r>
                        <a:rPr lang="en-US" dirty="0"/>
                        <a:t>Generation Method 1</a:t>
                      </a:r>
                    </a:p>
                  </a:txBody>
                  <a:tcPr/>
                </a:tc>
                <a:tc>
                  <a:txBody>
                    <a:bodyPr/>
                    <a:lstStyle/>
                    <a:p>
                      <a:r>
                        <a:rPr lang="en-US" dirty="0"/>
                        <a:t>Generation Method 2</a:t>
                      </a:r>
                    </a:p>
                  </a:txBody>
                  <a:tcPr/>
                </a:tc>
                <a:extLst>
                  <a:ext uri="{0D108BD9-81ED-4DB2-BD59-A6C34878D82A}">
                    <a16:rowId xmlns:a16="http://schemas.microsoft.com/office/drawing/2014/main" val="1697823061"/>
                  </a:ext>
                </a:extLst>
              </a:tr>
              <a:tr h="370840">
                <a:tc>
                  <a:txBody>
                    <a:bodyPr/>
                    <a:lstStyle/>
                    <a:p>
                      <a:r>
                        <a:rPr lang="en-US" dirty="0"/>
                        <a:t>Real network traces from 11 applications / 3 service types</a:t>
                      </a:r>
                    </a:p>
                  </a:txBody>
                  <a:tcPr/>
                </a:tc>
                <a:tc>
                  <a:txBody>
                    <a:bodyPr/>
                    <a:lstStyle/>
                    <a:p>
                      <a:r>
                        <a:rPr lang="en-US" dirty="0"/>
                        <a:t>Our text-to-traffic framework</a:t>
                      </a:r>
                    </a:p>
                  </a:txBody>
                  <a:tcPr/>
                </a:tc>
                <a:tc>
                  <a:txBody>
                    <a:bodyPr/>
                    <a:lstStyle/>
                    <a:p>
                      <a:r>
                        <a:rPr lang="en-US" dirty="0"/>
                        <a:t>Time-series based GAN (NetShare)</a:t>
                      </a:r>
                    </a:p>
                  </a:txBody>
                  <a:tcPr/>
                </a:tc>
                <a:extLst>
                  <a:ext uri="{0D108BD9-81ED-4DB2-BD59-A6C34878D82A}">
                    <a16:rowId xmlns:a16="http://schemas.microsoft.com/office/drawing/2014/main" val="461291517"/>
                  </a:ext>
                </a:extLst>
              </a:tr>
            </a:tbl>
          </a:graphicData>
        </a:graphic>
      </p:graphicFrame>
      <p:pic>
        <p:nvPicPr>
          <p:cNvPr id="5" name="Picture 4" descr="A table with numbers and symbols&#10;&#10;Description automatically generated">
            <a:extLst>
              <a:ext uri="{FF2B5EF4-FFF2-40B4-BE49-F238E27FC236}">
                <a16:creationId xmlns:a16="http://schemas.microsoft.com/office/drawing/2014/main" id="{F10CDD0F-DCF8-07FF-3CC7-0F2B2C093078}"/>
              </a:ext>
            </a:extLst>
          </p:cNvPr>
          <p:cNvPicPr>
            <a:picLocks noChangeAspect="1"/>
          </p:cNvPicPr>
          <p:nvPr/>
        </p:nvPicPr>
        <p:blipFill rotWithShape="1">
          <a:blip r:embed="rId3">
            <a:extLst>
              <a:ext uri="{28A0092B-C50C-407E-A947-70E740481C1C}">
                <a14:useLocalDpi xmlns:a14="http://schemas.microsoft.com/office/drawing/2010/main" val="0"/>
              </a:ext>
            </a:extLst>
          </a:blip>
          <a:srcRect l="1441" t="1363" r="-206" b="1427"/>
          <a:stretch/>
        </p:blipFill>
        <p:spPr>
          <a:xfrm>
            <a:off x="3050921" y="3232546"/>
            <a:ext cx="6090156" cy="2419510"/>
          </a:xfrm>
          <a:prstGeom prst="rect">
            <a:avLst/>
          </a:prstGeom>
        </p:spPr>
      </p:pic>
    </p:spTree>
    <p:extLst>
      <p:ext uri="{BB962C8B-B14F-4D97-AF65-F5344CB8AC3E}">
        <p14:creationId xmlns:p14="http://schemas.microsoft.com/office/powerpoint/2010/main" val="3799960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Analysis Evaluation (statistical similarity):</a:t>
            </a:r>
          </a:p>
        </p:txBody>
      </p:sp>
      <p:sp>
        <p:nvSpPr>
          <p:cNvPr id="7" name="Slide Number Placeholder 6">
            <a:extLst>
              <a:ext uri="{FF2B5EF4-FFF2-40B4-BE49-F238E27FC236}">
                <a16:creationId xmlns:a16="http://schemas.microsoft.com/office/drawing/2014/main" id="{038B0574-B188-9629-E382-DE23E33E708D}"/>
              </a:ext>
            </a:extLst>
          </p:cNvPr>
          <p:cNvSpPr>
            <a:spLocks noGrp="1"/>
          </p:cNvSpPr>
          <p:nvPr>
            <p:ph type="sldNum" sz="quarter" idx="12"/>
          </p:nvPr>
        </p:nvSpPr>
        <p:spPr/>
        <p:txBody>
          <a:bodyPr/>
          <a:lstStyle/>
          <a:p>
            <a:fld id="{9FBDA2CE-4C48-4268-B3B8-67BB8CBD5785}" type="slidenum">
              <a:rPr lang="en-US" smtClean="0"/>
              <a:t>44</a:t>
            </a:fld>
            <a:endParaRPr lang="en-US"/>
          </a:p>
        </p:txBody>
      </p:sp>
      <p:sp>
        <p:nvSpPr>
          <p:cNvPr id="5" name="Oval 4">
            <a:extLst>
              <a:ext uri="{FF2B5EF4-FFF2-40B4-BE49-F238E27FC236}">
                <a16:creationId xmlns:a16="http://schemas.microsoft.com/office/drawing/2014/main" id="{E63C0059-0F8E-4864-A925-4A47C10A1FCD}"/>
              </a:ext>
            </a:extLst>
          </p:cNvPr>
          <p:cNvSpPr/>
          <p:nvPr/>
        </p:nvSpPr>
        <p:spPr>
          <a:xfrm>
            <a:off x="7237975" y="2602272"/>
            <a:ext cx="1582057" cy="14453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&gt; 70 % </a:t>
            </a:r>
          </a:p>
        </p:txBody>
      </p:sp>
      <p:sp>
        <p:nvSpPr>
          <p:cNvPr id="4" name="TextBox 3">
            <a:extLst>
              <a:ext uri="{FF2B5EF4-FFF2-40B4-BE49-F238E27FC236}">
                <a16:creationId xmlns:a16="http://schemas.microsoft.com/office/drawing/2014/main" id="{D938BDB8-C2E4-C34A-58DA-327C10CFC7A7}"/>
              </a:ext>
            </a:extLst>
          </p:cNvPr>
          <p:cNvSpPr txBox="1"/>
          <p:nvPr/>
        </p:nvSpPr>
        <p:spPr>
          <a:xfrm>
            <a:off x="6948506" y="3960927"/>
            <a:ext cx="2743200" cy="707886"/>
          </a:xfrm>
          <a:prstGeom prst="rect">
            <a:avLst/>
          </a:prstGeom>
          <a:noFill/>
        </p:spPr>
        <p:txBody>
          <a:bodyPr wrap="square" rtlCol="0">
            <a:spAutoFit/>
          </a:bodyPr>
          <a:lstStyle/>
          <a:p>
            <a:r>
              <a:rPr lang="en-US" sz="2000" dirty="0"/>
              <a:t>Average Statistical Improvement (all fields)</a:t>
            </a:r>
          </a:p>
        </p:txBody>
      </p:sp>
      <p:sp>
        <p:nvSpPr>
          <p:cNvPr id="8" name="Oval 7">
            <a:extLst>
              <a:ext uri="{FF2B5EF4-FFF2-40B4-BE49-F238E27FC236}">
                <a16:creationId xmlns:a16="http://schemas.microsoft.com/office/drawing/2014/main" id="{A02D8E10-D3BC-9F10-90CA-2D3C7BB14EE5}"/>
              </a:ext>
            </a:extLst>
          </p:cNvPr>
          <p:cNvSpPr/>
          <p:nvPr/>
        </p:nvSpPr>
        <p:spPr>
          <a:xfrm>
            <a:off x="2789763" y="2602272"/>
            <a:ext cx="1582057" cy="14453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&gt; 30 % </a:t>
            </a:r>
          </a:p>
        </p:txBody>
      </p:sp>
      <p:sp>
        <p:nvSpPr>
          <p:cNvPr id="9" name="TextBox 8">
            <a:extLst>
              <a:ext uri="{FF2B5EF4-FFF2-40B4-BE49-F238E27FC236}">
                <a16:creationId xmlns:a16="http://schemas.microsoft.com/office/drawing/2014/main" id="{68D53D80-5972-FD26-5ACF-2C595F0DD72C}"/>
              </a:ext>
            </a:extLst>
          </p:cNvPr>
          <p:cNvSpPr txBox="1"/>
          <p:nvPr/>
        </p:nvSpPr>
        <p:spPr>
          <a:xfrm>
            <a:off x="2500294" y="3960927"/>
            <a:ext cx="3374772" cy="707886"/>
          </a:xfrm>
          <a:prstGeom prst="rect">
            <a:avLst/>
          </a:prstGeom>
          <a:noFill/>
        </p:spPr>
        <p:txBody>
          <a:bodyPr wrap="square" rtlCol="0">
            <a:spAutoFit/>
          </a:bodyPr>
          <a:lstStyle/>
          <a:p>
            <a:r>
              <a:rPr lang="en-US" sz="2000" dirty="0"/>
              <a:t>Average Statistical Improvement (common fields)</a:t>
            </a:r>
          </a:p>
        </p:txBody>
      </p:sp>
    </p:spTree>
    <p:extLst>
      <p:ext uri="{BB962C8B-B14F-4D97-AF65-F5344CB8AC3E}">
        <p14:creationId xmlns:p14="http://schemas.microsoft.com/office/powerpoint/2010/main" val="224922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Analysis Evaluation (traffic classification accuracy):</a:t>
            </a:r>
          </a:p>
        </p:txBody>
      </p:sp>
      <p:sp>
        <p:nvSpPr>
          <p:cNvPr id="7" name="Slide Number Placeholder 6">
            <a:extLst>
              <a:ext uri="{FF2B5EF4-FFF2-40B4-BE49-F238E27FC236}">
                <a16:creationId xmlns:a16="http://schemas.microsoft.com/office/drawing/2014/main" id="{038B0574-B188-9629-E382-DE23E33E708D}"/>
              </a:ext>
            </a:extLst>
          </p:cNvPr>
          <p:cNvSpPr>
            <a:spLocks noGrp="1"/>
          </p:cNvSpPr>
          <p:nvPr>
            <p:ph type="sldNum" sz="quarter" idx="12"/>
          </p:nvPr>
        </p:nvSpPr>
        <p:spPr/>
        <p:txBody>
          <a:bodyPr/>
          <a:lstStyle/>
          <a:p>
            <a:fld id="{9FBDA2CE-4C48-4268-B3B8-67BB8CBD5785}" type="slidenum">
              <a:rPr lang="en-US" smtClean="0"/>
              <a:t>45</a:t>
            </a:fld>
            <a:endParaRPr lang="en-US"/>
          </a:p>
        </p:txBody>
      </p:sp>
      <p:sp>
        <p:nvSpPr>
          <p:cNvPr id="5" name="Oval 4">
            <a:extLst>
              <a:ext uri="{FF2B5EF4-FFF2-40B4-BE49-F238E27FC236}">
                <a16:creationId xmlns:a16="http://schemas.microsoft.com/office/drawing/2014/main" id="{E63C0059-0F8E-4864-A925-4A47C10A1FCD}"/>
              </a:ext>
            </a:extLst>
          </p:cNvPr>
          <p:cNvSpPr/>
          <p:nvPr/>
        </p:nvSpPr>
        <p:spPr>
          <a:xfrm>
            <a:off x="5304971" y="3131676"/>
            <a:ext cx="1582057" cy="14453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&gt; 65 % </a:t>
            </a:r>
          </a:p>
        </p:txBody>
      </p:sp>
      <p:sp>
        <p:nvSpPr>
          <p:cNvPr id="4" name="TextBox 3">
            <a:extLst>
              <a:ext uri="{FF2B5EF4-FFF2-40B4-BE49-F238E27FC236}">
                <a16:creationId xmlns:a16="http://schemas.microsoft.com/office/drawing/2014/main" id="{D938BDB8-C2E4-C34A-58DA-327C10CFC7A7}"/>
              </a:ext>
            </a:extLst>
          </p:cNvPr>
          <p:cNvSpPr txBox="1"/>
          <p:nvPr/>
        </p:nvSpPr>
        <p:spPr>
          <a:xfrm>
            <a:off x="5015502" y="4490331"/>
            <a:ext cx="2743200" cy="707886"/>
          </a:xfrm>
          <a:prstGeom prst="rect">
            <a:avLst/>
          </a:prstGeom>
          <a:noFill/>
        </p:spPr>
        <p:txBody>
          <a:bodyPr wrap="square" rtlCol="0">
            <a:spAutoFit/>
          </a:bodyPr>
          <a:lstStyle/>
          <a:p>
            <a:r>
              <a:rPr lang="en-US" sz="2000" dirty="0"/>
              <a:t>(a) Train on Synthetic; Test on Real</a:t>
            </a:r>
          </a:p>
        </p:txBody>
      </p:sp>
    </p:spTree>
    <p:extLst>
      <p:ext uri="{BB962C8B-B14F-4D97-AF65-F5344CB8AC3E}">
        <p14:creationId xmlns:p14="http://schemas.microsoft.com/office/powerpoint/2010/main" val="143259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Analysis Evaluation (traffic classification accuracy):</a:t>
            </a:r>
          </a:p>
        </p:txBody>
      </p:sp>
      <p:sp>
        <p:nvSpPr>
          <p:cNvPr id="7" name="Slide Number Placeholder 6">
            <a:extLst>
              <a:ext uri="{FF2B5EF4-FFF2-40B4-BE49-F238E27FC236}">
                <a16:creationId xmlns:a16="http://schemas.microsoft.com/office/drawing/2014/main" id="{038B0574-B188-9629-E382-DE23E33E708D}"/>
              </a:ext>
            </a:extLst>
          </p:cNvPr>
          <p:cNvSpPr>
            <a:spLocks noGrp="1"/>
          </p:cNvSpPr>
          <p:nvPr>
            <p:ph type="sldNum" sz="quarter" idx="12"/>
          </p:nvPr>
        </p:nvSpPr>
        <p:spPr/>
        <p:txBody>
          <a:bodyPr/>
          <a:lstStyle/>
          <a:p>
            <a:fld id="{9FBDA2CE-4C48-4268-B3B8-67BB8CBD5785}" type="slidenum">
              <a:rPr lang="en-US" smtClean="0"/>
              <a:t>46</a:t>
            </a:fld>
            <a:endParaRPr lang="en-US"/>
          </a:p>
        </p:txBody>
      </p:sp>
      <p:pic>
        <p:nvPicPr>
          <p:cNvPr id="14" name="Picture 13" descr="A graph of different models&#10;&#10;Description automatically generated">
            <a:extLst>
              <a:ext uri="{FF2B5EF4-FFF2-40B4-BE49-F238E27FC236}">
                <a16:creationId xmlns:a16="http://schemas.microsoft.com/office/drawing/2014/main" id="{02CA2274-6498-3745-DF7B-BC1F8A8B4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23" y="2429436"/>
            <a:ext cx="11595753" cy="3747527"/>
          </a:xfrm>
          <a:prstGeom prst="rect">
            <a:avLst/>
          </a:prstGeom>
        </p:spPr>
      </p:pic>
    </p:spTree>
    <p:extLst>
      <p:ext uri="{BB962C8B-B14F-4D97-AF65-F5344CB8AC3E}">
        <p14:creationId xmlns:p14="http://schemas.microsoft.com/office/powerpoint/2010/main" val="902730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Analysis Evaluation (traffic classification accuracy – class balancing):</a:t>
            </a:r>
          </a:p>
        </p:txBody>
      </p:sp>
      <p:sp>
        <p:nvSpPr>
          <p:cNvPr id="7" name="Slide Number Placeholder 6">
            <a:extLst>
              <a:ext uri="{FF2B5EF4-FFF2-40B4-BE49-F238E27FC236}">
                <a16:creationId xmlns:a16="http://schemas.microsoft.com/office/drawing/2014/main" id="{038B0574-B188-9629-E382-DE23E33E708D}"/>
              </a:ext>
            </a:extLst>
          </p:cNvPr>
          <p:cNvSpPr>
            <a:spLocks noGrp="1"/>
          </p:cNvSpPr>
          <p:nvPr>
            <p:ph type="sldNum" sz="quarter" idx="12"/>
          </p:nvPr>
        </p:nvSpPr>
        <p:spPr/>
        <p:txBody>
          <a:bodyPr/>
          <a:lstStyle/>
          <a:p>
            <a:fld id="{9FBDA2CE-4C48-4268-B3B8-67BB8CBD5785}" type="slidenum">
              <a:rPr lang="en-US" smtClean="0"/>
              <a:t>47</a:t>
            </a:fld>
            <a:endParaRPr lang="en-US"/>
          </a:p>
        </p:txBody>
      </p:sp>
      <p:pic>
        <p:nvPicPr>
          <p:cNvPr id="5" name="Picture 4" descr="A table with numbers and text&#10;&#10;Description automatically generated">
            <a:extLst>
              <a:ext uri="{FF2B5EF4-FFF2-40B4-BE49-F238E27FC236}">
                <a16:creationId xmlns:a16="http://schemas.microsoft.com/office/drawing/2014/main" id="{754F08FE-A1E1-7CBA-C5DE-9AB0D1DF9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456349"/>
            <a:ext cx="7772400" cy="1078159"/>
          </a:xfrm>
          <a:prstGeom prst="rect">
            <a:avLst/>
          </a:prstGeom>
        </p:spPr>
      </p:pic>
      <p:pic>
        <p:nvPicPr>
          <p:cNvPr id="8" name="Picture 7" descr="A table with numbers and symbols&#10;&#10;Description automatically generated">
            <a:extLst>
              <a:ext uri="{FF2B5EF4-FFF2-40B4-BE49-F238E27FC236}">
                <a16:creationId xmlns:a16="http://schemas.microsoft.com/office/drawing/2014/main" id="{89970A57-07AA-9947-C749-80870ECFC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3715506"/>
            <a:ext cx="7772400" cy="3092181"/>
          </a:xfrm>
          <a:prstGeom prst="rect">
            <a:avLst/>
          </a:prstGeom>
        </p:spPr>
      </p:pic>
      <p:sp>
        <p:nvSpPr>
          <p:cNvPr id="9" name="Rectangle 8">
            <a:extLst>
              <a:ext uri="{FF2B5EF4-FFF2-40B4-BE49-F238E27FC236}">
                <a16:creationId xmlns:a16="http://schemas.microsoft.com/office/drawing/2014/main" id="{19BC0FCC-49F2-7151-2834-FC0AF3E0D9CB}"/>
              </a:ext>
            </a:extLst>
          </p:cNvPr>
          <p:cNvSpPr/>
          <p:nvPr/>
        </p:nvSpPr>
        <p:spPr>
          <a:xfrm>
            <a:off x="4365172" y="4287694"/>
            <a:ext cx="5617028" cy="14120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48168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Analysis Evaluation (non-ML tasks):</a:t>
            </a:r>
          </a:p>
          <a:p>
            <a:r>
              <a:rPr lang="en-US" dirty="0"/>
              <a:t>Compatibility with </a:t>
            </a:r>
            <a:r>
              <a:rPr lang="en-US" dirty="0" err="1"/>
              <a:t>WireShark</a:t>
            </a:r>
            <a:r>
              <a:rPr lang="en-US" dirty="0"/>
              <a:t> and </a:t>
            </a:r>
            <a:r>
              <a:rPr lang="en-US" dirty="0" err="1"/>
              <a:t>TCPReplay</a:t>
            </a:r>
            <a:endParaRPr lang="en-US" dirty="0"/>
          </a:p>
        </p:txBody>
      </p:sp>
      <p:sp>
        <p:nvSpPr>
          <p:cNvPr id="7" name="Slide Number Placeholder 6">
            <a:extLst>
              <a:ext uri="{FF2B5EF4-FFF2-40B4-BE49-F238E27FC236}">
                <a16:creationId xmlns:a16="http://schemas.microsoft.com/office/drawing/2014/main" id="{038B0574-B188-9629-E382-DE23E33E708D}"/>
              </a:ext>
            </a:extLst>
          </p:cNvPr>
          <p:cNvSpPr>
            <a:spLocks noGrp="1"/>
          </p:cNvSpPr>
          <p:nvPr>
            <p:ph type="sldNum" sz="quarter" idx="12"/>
          </p:nvPr>
        </p:nvSpPr>
        <p:spPr/>
        <p:txBody>
          <a:bodyPr/>
          <a:lstStyle/>
          <a:p>
            <a:fld id="{9FBDA2CE-4C48-4268-B3B8-67BB8CBD5785}" type="slidenum">
              <a:rPr lang="en-US" smtClean="0"/>
              <a:t>48</a:t>
            </a:fld>
            <a:endParaRPr lang="en-US"/>
          </a:p>
        </p:txBody>
      </p:sp>
      <p:pic>
        <p:nvPicPr>
          <p:cNvPr id="6" name="Picture 5" descr="A close-up of a data sheet&#10;&#10;Description automatically generated">
            <a:extLst>
              <a:ext uri="{FF2B5EF4-FFF2-40B4-BE49-F238E27FC236}">
                <a16:creationId xmlns:a16="http://schemas.microsoft.com/office/drawing/2014/main" id="{5AE8CA2A-5A37-AFB5-A18B-3DA7EB7E0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150" y="2968100"/>
            <a:ext cx="7772400" cy="3753375"/>
          </a:xfrm>
          <a:prstGeom prst="rect">
            <a:avLst/>
          </a:prstGeom>
        </p:spPr>
      </p:pic>
    </p:spTree>
    <p:extLst>
      <p:ext uri="{BB962C8B-B14F-4D97-AF65-F5344CB8AC3E}">
        <p14:creationId xmlns:p14="http://schemas.microsoft.com/office/powerpoint/2010/main" val="405040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Analysis Evaluation (non-ML tasks):</a:t>
            </a:r>
          </a:p>
          <a:p>
            <a:r>
              <a:rPr lang="en-US" dirty="0"/>
              <a:t>Compatibility with </a:t>
            </a:r>
            <a:r>
              <a:rPr lang="en-US" dirty="0" err="1"/>
              <a:t>WireShark</a:t>
            </a:r>
            <a:r>
              <a:rPr lang="en-US" dirty="0"/>
              <a:t> and </a:t>
            </a:r>
            <a:r>
              <a:rPr lang="en-US" dirty="0" err="1"/>
              <a:t>TCPReplay</a:t>
            </a:r>
            <a:endParaRPr lang="en-US" dirty="0"/>
          </a:p>
          <a:p>
            <a:r>
              <a:rPr lang="en-US" dirty="0"/>
              <a:t>Feature Extraction for Core Network Analysis Tasks</a:t>
            </a:r>
          </a:p>
        </p:txBody>
      </p:sp>
      <p:sp>
        <p:nvSpPr>
          <p:cNvPr id="7" name="Slide Number Placeholder 6">
            <a:extLst>
              <a:ext uri="{FF2B5EF4-FFF2-40B4-BE49-F238E27FC236}">
                <a16:creationId xmlns:a16="http://schemas.microsoft.com/office/drawing/2014/main" id="{038B0574-B188-9629-E382-DE23E33E708D}"/>
              </a:ext>
            </a:extLst>
          </p:cNvPr>
          <p:cNvSpPr>
            <a:spLocks noGrp="1"/>
          </p:cNvSpPr>
          <p:nvPr>
            <p:ph type="sldNum" sz="quarter" idx="12"/>
          </p:nvPr>
        </p:nvSpPr>
        <p:spPr/>
        <p:txBody>
          <a:bodyPr/>
          <a:lstStyle/>
          <a:p>
            <a:fld id="{9FBDA2CE-4C48-4268-B3B8-67BB8CBD5785}" type="slidenum">
              <a:rPr lang="en-US" smtClean="0"/>
              <a:t>49</a:t>
            </a:fld>
            <a:endParaRPr lang="en-US"/>
          </a:p>
        </p:txBody>
      </p:sp>
      <p:pic>
        <p:nvPicPr>
          <p:cNvPr id="5" name="Picture 4" descr="A white text with black text&#10;&#10;Description automatically generated">
            <a:extLst>
              <a:ext uri="{FF2B5EF4-FFF2-40B4-BE49-F238E27FC236}">
                <a16:creationId xmlns:a16="http://schemas.microsoft.com/office/drawing/2014/main" id="{AAE49F6F-BA59-6641-353B-C7A34321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361" y="3355266"/>
            <a:ext cx="9877277" cy="3502734"/>
          </a:xfrm>
          <a:prstGeom prst="rect">
            <a:avLst/>
          </a:prstGeom>
        </p:spPr>
      </p:pic>
    </p:spTree>
    <p:extLst>
      <p:ext uri="{BB962C8B-B14F-4D97-AF65-F5344CB8AC3E}">
        <p14:creationId xmlns:p14="http://schemas.microsoft.com/office/powerpoint/2010/main" val="354318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23bdd8b987f_0_96"/>
          <p:cNvSpPr txBox="1">
            <a:spLocks noGrp="1"/>
          </p:cNvSpPr>
          <p:nvPr>
            <p:ph type="body" idx="2"/>
          </p:nvPr>
        </p:nvSpPr>
        <p:spPr>
          <a:xfrm>
            <a:off x="839789" y="2124078"/>
            <a:ext cx="5157900" cy="3400500"/>
          </a:xfrm>
          <a:prstGeom prst="rect">
            <a:avLst/>
          </a:prstGeom>
          <a:noFill/>
          <a:ln>
            <a:noFill/>
          </a:ln>
        </p:spPr>
        <p:txBody>
          <a:bodyPr spcFirstLastPara="1" wrap="square" lIns="0" tIns="45700" rIns="0" bIns="45700" anchor="t" anchorCtr="0">
            <a:noAutofit/>
          </a:bodyPr>
          <a:lstStyle/>
          <a:p>
            <a:pPr marL="228600" lvl="0" indent="-228600" algn="l" rtl="0">
              <a:lnSpc>
                <a:spcPct val="90000"/>
              </a:lnSpc>
              <a:spcBef>
                <a:spcPts val="0"/>
              </a:spcBef>
              <a:spcAft>
                <a:spcPts val="0"/>
              </a:spcAft>
              <a:buClr>
                <a:schemeClr val="dk1"/>
              </a:buClr>
              <a:buSzPts val="2600"/>
              <a:buChar char="•"/>
            </a:pPr>
            <a:r>
              <a:rPr lang="en-US" sz="2600">
                <a:solidFill>
                  <a:schemeClr val="dk1"/>
                </a:solidFill>
              </a:rPr>
              <a:t>Weak ciphersuites</a:t>
            </a:r>
            <a:endParaRPr sz="2600">
              <a:solidFill>
                <a:schemeClr val="dk1"/>
              </a:solidFill>
            </a:endParaRPr>
          </a:p>
          <a:p>
            <a:pPr marL="0" lvl="0" indent="0" algn="l" rtl="0">
              <a:lnSpc>
                <a:spcPct val="90000"/>
              </a:lnSpc>
              <a:spcBef>
                <a:spcPts val="0"/>
              </a:spcBef>
              <a:spcAft>
                <a:spcPts val="0"/>
              </a:spcAft>
              <a:buNone/>
            </a:pPr>
            <a:endParaRPr sz="2600"/>
          </a:p>
        </p:txBody>
      </p:sp>
      <p:sp>
        <p:nvSpPr>
          <p:cNvPr id="311" name="Google Shape;311;g23bdd8b987f_0_96"/>
          <p:cNvSpPr txBox="1">
            <a:spLocks noGrp="1"/>
          </p:cNvSpPr>
          <p:nvPr>
            <p:ph type="body" idx="4"/>
          </p:nvPr>
        </p:nvSpPr>
        <p:spPr>
          <a:xfrm>
            <a:off x="6700277" y="2124078"/>
            <a:ext cx="5183100" cy="3400500"/>
          </a:xfrm>
          <a:prstGeom prst="rect">
            <a:avLst/>
          </a:prstGeom>
          <a:noFill/>
          <a:ln>
            <a:noFill/>
          </a:ln>
        </p:spPr>
        <p:txBody>
          <a:bodyPr spcFirstLastPara="1" wrap="square" lIns="0" tIns="45700" rIns="0" bIns="45700" anchor="t" anchorCtr="0">
            <a:noAutofit/>
          </a:bodyPr>
          <a:lstStyle/>
          <a:p>
            <a:pPr marL="228600" lvl="0" indent="-228600" algn="l" rtl="0">
              <a:lnSpc>
                <a:spcPct val="90000"/>
              </a:lnSpc>
              <a:spcBef>
                <a:spcPts val="0"/>
              </a:spcBef>
              <a:spcAft>
                <a:spcPts val="0"/>
              </a:spcAft>
              <a:buClr>
                <a:schemeClr val="dk1"/>
              </a:buClr>
              <a:buSzPts val="2600"/>
              <a:buChar char="•"/>
            </a:pPr>
            <a:r>
              <a:rPr lang="en-US" sz="2600">
                <a:solidFill>
                  <a:schemeClr val="dk1"/>
                </a:solidFill>
              </a:rPr>
              <a:t>Obsolete hardware/software</a:t>
            </a:r>
            <a:endParaRPr>
              <a:solidFill>
                <a:schemeClr val="dk1"/>
              </a:solidFill>
            </a:endParaRPr>
          </a:p>
        </p:txBody>
      </p:sp>
      <p:sp>
        <p:nvSpPr>
          <p:cNvPr id="312" name="Google Shape;312;g23bdd8b987f_0_96"/>
          <p:cNvSpPr txBox="1">
            <a:spLocks noGrp="1"/>
          </p:cNvSpPr>
          <p:nvPr>
            <p:ph type="title"/>
          </p:nvPr>
        </p:nvSpPr>
        <p:spPr>
          <a:xfrm>
            <a:off x="839788" y="3"/>
            <a:ext cx="10515600" cy="13257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Reasons for Misconfiguration</a:t>
            </a:r>
            <a:endParaRPr/>
          </a:p>
        </p:txBody>
      </p:sp>
      <p:sp>
        <p:nvSpPr>
          <p:cNvPr id="313" name="Google Shape;313;g23bdd8b987f_0_96"/>
          <p:cNvSpPr txBox="1">
            <a:spLocks noGrp="1"/>
          </p:cNvSpPr>
          <p:nvPr>
            <p:ph type="body" idx="1"/>
          </p:nvPr>
        </p:nvSpPr>
        <p:spPr>
          <a:xfrm>
            <a:off x="839789" y="1300163"/>
            <a:ext cx="5157900" cy="823800"/>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SzPts val="2400"/>
              <a:buNone/>
            </a:pPr>
            <a:r>
              <a:rPr lang="en-US" sz="2400" b="1"/>
              <a:t>Technical Reasons</a:t>
            </a:r>
            <a:endParaRPr b="1"/>
          </a:p>
        </p:txBody>
      </p:sp>
      <p:sp>
        <p:nvSpPr>
          <p:cNvPr id="314" name="Google Shape;314;g23bdd8b987f_0_96"/>
          <p:cNvSpPr txBox="1">
            <a:spLocks noGrp="1"/>
          </p:cNvSpPr>
          <p:nvPr>
            <p:ph type="body" idx="3"/>
          </p:nvPr>
        </p:nvSpPr>
        <p:spPr>
          <a:xfrm>
            <a:off x="6700277" y="1300163"/>
            <a:ext cx="5183100" cy="823800"/>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SzPts val="2400"/>
              <a:buNone/>
            </a:pPr>
            <a:r>
              <a:rPr lang="en-US" sz="2400" b="1"/>
              <a:t>Human Reasons</a:t>
            </a:r>
            <a:endParaRPr b="1"/>
          </a:p>
        </p:txBody>
      </p:sp>
      <p:sp>
        <p:nvSpPr>
          <p:cNvPr id="315" name="Google Shape;315;g23bdd8b987f_0_96"/>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316" name="Google Shape;316;g23bdd8b987f_0_96"/>
          <p:cNvPicPr preferRelativeResize="0"/>
          <p:nvPr/>
        </p:nvPicPr>
        <p:blipFill>
          <a:blip r:embed="rId3">
            <a:alphaModFix/>
          </a:blip>
          <a:stretch>
            <a:fillRect/>
          </a:stretch>
        </p:blipFill>
        <p:spPr>
          <a:xfrm>
            <a:off x="2579025" y="4004038"/>
            <a:ext cx="7033968" cy="1788688"/>
          </a:xfrm>
          <a:prstGeom prst="rect">
            <a:avLst/>
          </a:prstGeom>
          <a:noFill/>
          <a:ln>
            <a:noFill/>
          </a:ln>
        </p:spPr>
      </p:pic>
      <p:pic>
        <p:nvPicPr>
          <p:cNvPr id="317" name="Google Shape;317;g23bdd8b987f_0_96"/>
          <p:cNvPicPr preferRelativeResize="0"/>
          <p:nvPr/>
        </p:nvPicPr>
        <p:blipFill rotWithShape="1">
          <a:blip r:embed="rId4">
            <a:alphaModFix/>
          </a:blip>
          <a:srcRect t="7381"/>
          <a:stretch/>
        </p:blipFill>
        <p:spPr>
          <a:xfrm>
            <a:off x="3377600" y="3509350"/>
            <a:ext cx="5439999" cy="2680450"/>
          </a:xfrm>
          <a:prstGeom prst="rect">
            <a:avLst/>
          </a:prstGeom>
          <a:noFill/>
          <a:ln>
            <a:noFill/>
          </a:ln>
        </p:spPr>
      </p:pic>
      <p:sp>
        <p:nvSpPr>
          <p:cNvPr id="318" name="Google Shape;318;g23bdd8b987f_0_96"/>
          <p:cNvSpPr txBox="1"/>
          <p:nvPr/>
        </p:nvSpPr>
        <p:spPr>
          <a:xfrm>
            <a:off x="743075" y="2792850"/>
            <a:ext cx="3849000" cy="544800"/>
          </a:xfrm>
          <a:prstGeom prst="rect">
            <a:avLst/>
          </a:prstGeom>
          <a:noFill/>
          <a:ln>
            <a:noFill/>
          </a:ln>
        </p:spPr>
        <p:txBody>
          <a:bodyPr spcFirstLastPara="1" wrap="square" lIns="91425" tIns="91425" rIns="91425" bIns="91425" anchor="t" anchorCtr="0">
            <a:spAutoFit/>
          </a:bodyPr>
          <a:lstStyle/>
          <a:p>
            <a:pPr marL="228600" lvl="0" indent="-228600" algn="l" rtl="0">
              <a:lnSpc>
                <a:spcPct val="90000"/>
              </a:lnSpc>
              <a:spcBef>
                <a:spcPts val="0"/>
              </a:spcBef>
              <a:spcAft>
                <a:spcPts val="0"/>
              </a:spcAft>
              <a:buClr>
                <a:schemeClr val="dk1"/>
              </a:buClr>
              <a:buSzPts val="2600"/>
              <a:buChar char="•"/>
            </a:pPr>
            <a:r>
              <a:rPr lang="en-US" sz="2600">
                <a:solidFill>
                  <a:schemeClr val="dk1"/>
                </a:solidFill>
                <a:latin typeface="Helvetica Neue"/>
                <a:ea typeface="Helvetica Neue"/>
                <a:cs typeface="Helvetica Neue"/>
                <a:sym typeface="Helvetica Neue"/>
              </a:rPr>
              <a:t>Old protocol versions</a:t>
            </a:r>
            <a:endParaRPr>
              <a:solidFill>
                <a:schemeClr val="dk1"/>
              </a:solidFill>
            </a:endParaRPr>
          </a:p>
        </p:txBody>
      </p:sp>
      <p:sp>
        <p:nvSpPr>
          <p:cNvPr id="319" name="Google Shape;319;g23bdd8b987f_0_96"/>
          <p:cNvSpPr txBox="1"/>
          <p:nvPr/>
        </p:nvSpPr>
        <p:spPr>
          <a:xfrm>
            <a:off x="6610475" y="2791613"/>
            <a:ext cx="3849000" cy="544800"/>
          </a:xfrm>
          <a:prstGeom prst="rect">
            <a:avLst/>
          </a:prstGeom>
          <a:noFill/>
          <a:ln>
            <a:noFill/>
          </a:ln>
        </p:spPr>
        <p:txBody>
          <a:bodyPr spcFirstLastPara="1" wrap="square" lIns="91425" tIns="91425" rIns="91425" bIns="91425" anchor="t" anchorCtr="0">
            <a:spAutoFit/>
          </a:bodyPr>
          <a:lstStyle/>
          <a:p>
            <a:pPr marL="228600" lvl="0" indent="-228600" algn="l" rtl="0">
              <a:lnSpc>
                <a:spcPct val="90000"/>
              </a:lnSpc>
              <a:spcBef>
                <a:spcPts val="0"/>
              </a:spcBef>
              <a:spcAft>
                <a:spcPts val="0"/>
              </a:spcAft>
              <a:buClr>
                <a:schemeClr val="dk1"/>
              </a:buClr>
              <a:buSzPts val="2600"/>
              <a:buChar char="•"/>
            </a:pPr>
            <a:r>
              <a:rPr lang="en-US" sz="2600">
                <a:solidFill>
                  <a:schemeClr val="dk1"/>
                </a:solidFill>
                <a:latin typeface="Helvetica Neue"/>
                <a:ea typeface="Helvetica Neue"/>
                <a:cs typeface="Helvetica Neue"/>
                <a:sym typeface="Helvetica Neue"/>
              </a:rPr>
              <a:t>Lack of knowledge</a:t>
            </a:r>
            <a:endParaRPr>
              <a:solidFill>
                <a:schemeClr val="dk1"/>
              </a:solidFill>
            </a:endParaRPr>
          </a:p>
        </p:txBody>
      </p:sp>
      <p:pic>
        <p:nvPicPr>
          <p:cNvPr id="320" name="Google Shape;320;g23bdd8b987f_0_96"/>
          <p:cNvPicPr preferRelativeResize="0"/>
          <p:nvPr/>
        </p:nvPicPr>
        <p:blipFill>
          <a:blip r:embed="rId5">
            <a:alphaModFix/>
          </a:blip>
          <a:stretch>
            <a:fillRect/>
          </a:stretch>
        </p:blipFill>
        <p:spPr>
          <a:xfrm>
            <a:off x="2792625" y="3642353"/>
            <a:ext cx="6606750" cy="2414450"/>
          </a:xfrm>
          <a:prstGeom prst="rect">
            <a:avLst/>
          </a:prstGeom>
          <a:noFill/>
          <a:ln>
            <a:noFill/>
          </a:ln>
        </p:spPr>
      </p:pic>
      <p:pic>
        <p:nvPicPr>
          <p:cNvPr id="321" name="Google Shape;321;g23bdd8b987f_0_96"/>
          <p:cNvPicPr preferRelativeResize="0"/>
          <p:nvPr/>
        </p:nvPicPr>
        <p:blipFill>
          <a:blip r:embed="rId6">
            <a:alphaModFix/>
          </a:blip>
          <a:stretch>
            <a:fillRect/>
          </a:stretch>
        </p:blipFill>
        <p:spPr>
          <a:xfrm>
            <a:off x="4379850" y="3610336"/>
            <a:ext cx="3432299" cy="2576115"/>
          </a:xfrm>
          <a:prstGeom prst="rect">
            <a:avLst/>
          </a:prstGeom>
          <a:noFill/>
          <a:ln>
            <a:noFill/>
          </a:ln>
        </p:spPr>
      </p:pic>
      <p:pic>
        <p:nvPicPr>
          <p:cNvPr id="322" name="Google Shape;322;g23bdd8b987f_0_96"/>
          <p:cNvPicPr preferRelativeResize="0"/>
          <p:nvPr/>
        </p:nvPicPr>
        <p:blipFill>
          <a:blip r:embed="rId7">
            <a:alphaModFix/>
          </a:blip>
          <a:stretch>
            <a:fillRect/>
          </a:stretch>
        </p:blipFill>
        <p:spPr>
          <a:xfrm>
            <a:off x="3739427" y="1455255"/>
            <a:ext cx="348711" cy="365100"/>
          </a:xfrm>
          <a:prstGeom prst="rect">
            <a:avLst/>
          </a:prstGeom>
          <a:noFill/>
          <a:ln>
            <a:noFill/>
          </a:ln>
        </p:spPr>
      </p:pic>
      <p:pic>
        <p:nvPicPr>
          <p:cNvPr id="323" name="Google Shape;323;g23bdd8b987f_0_96"/>
          <p:cNvPicPr preferRelativeResize="0"/>
          <p:nvPr/>
        </p:nvPicPr>
        <p:blipFill>
          <a:blip r:embed="rId8">
            <a:alphaModFix/>
          </a:blip>
          <a:stretch>
            <a:fillRect/>
          </a:stretch>
        </p:blipFill>
        <p:spPr>
          <a:xfrm>
            <a:off x="9236150" y="1466138"/>
            <a:ext cx="319455" cy="365102"/>
          </a:xfrm>
          <a:prstGeom prst="rect">
            <a:avLst/>
          </a:prstGeom>
          <a:noFill/>
          <a:ln>
            <a:noFill/>
          </a:ln>
        </p:spPr>
      </p:pic>
      <p:sp>
        <p:nvSpPr>
          <p:cNvPr id="324" name="Google Shape;324;g23bdd8b987f_0_96"/>
          <p:cNvSpPr txBox="1"/>
          <p:nvPr/>
        </p:nvSpPr>
        <p:spPr>
          <a:xfrm>
            <a:off x="9138900" y="6464675"/>
            <a:ext cx="2214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solidFill>
                  <a:schemeClr val="lt1"/>
                </a:solidFill>
                <a:latin typeface="Helvetica Neue"/>
                <a:ea typeface="Helvetica Neue"/>
                <a:cs typeface="Helvetica Neue"/>
                <a:sym typeface="Helvetica Neue"/>
              </a:rPr>
              <a:t>References  [4, 5, 6, 7]</a:t>
            </a:r>
            <a:endParaRPr sz="1100">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0">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31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4"/>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3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9"/>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320"/>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3"/>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3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63BC6-4C52-E23D-9D1E-C869407F9A66}"/>
              </a:ext>
            </a:extLst>
          </p:cNvPr>
          <p:cNvSpPr>
            <a:spLocks noGrp="1"/>
          </p:cNvSpPr>
          <p:nvPr>
            <p:ph type="title"/>
          </p:nvPr>
        </p:nvSpPr>
        <p:spPr/>
        <p:txBody>
          <a:bodyPr/>
          <a:lstStyle/>
          <a:p>
            <a:r>
              <a:rPr lang="en-US" dirty="0"/>
              <a:t>Possibilities </a:t>
            </a:r>
            <a:r>
              <a:rPr lang="en-US"/>
              <a:t>and Challenges</a:t>
            </a:r>
            <a:endParaRPr lang="en-US" dirty="0"/>
          </a:p>
        </p:txBody>
      </p:sp>
      <p:sp>
        <p:nvSpPr>
          <p:cNvPr id="3" name="Content Placeholder 2">
            <a:extLst>
              <a:ext uri="{FF2B5EF4-FFF2-40B4-BE49-F238E27FC236}">
                <a16:creationId xmlns:a16="http://schemas.microsoft.com/office/drawing/2014/main" id="{93ED6732-6887-22D3-85D6-AFCE0218FACD}"/>
              </a:ext>
            </a:extLst>
          </p:cNvPr>
          <p:cNvSpPr>
            <a:spLocks noGrp="1"/>
          </p:cNvSpPr>
          <p:nvPr>
            <p:ph idx="1"/>
          </p:nvPr>
        </p:nvSpPr>
        <p:spPr/>
        <p:txBody>
          <a:bodyPr/>
          <a:lstStyle/>
          <a:p>
            <a:pPr marL="0" indent="0">
              <a:buNone/>
            </a:pPr>
            <a:r>
              <a:rPr lang="en-US" dirty="0"/>
              <a:t>We advocate for a paradigm shift towards generation of highly-granular, protocol-compliant network traces, using a text-to-traffic diffusion model as a pilot analysis.</a:t>
            </a:r>
          </a:p>
          <a:p>
            <a:r>
              <a:rPr lang="en-US" dirty="0"/>
              <a:t>Context transferring</a:t>
            </a:r>
          </a:p>
          <a:p>
            <a:r>
              <a:rPr lang="en-US" dirty="0"/>
              <a:t>Network traffic dimensionality</a:t>
            </a:r>
          </a:p>
          <a:p>
            <a:r>
              <a:rPr lang="en-US" dirty="0"/>
              <a:t>Generative foundation model beyond traffic generation</a:t>
            </a:r>
          </a:p>
        </p:txBody>
      </p:sp>
      <p:sp>
        <p:nvSpPr>
          <p:cNvPr id="6" name="Slide Number Placeholder 5">
            <a:extLst>
              <a:ext uri="{FF2B5EF4-FFF2-40B4-BE49-F238E27FC236}">
                <a16:creationId xmlns:a16="http://schemas.microsoft.com/office/drawing/2014/main" id="{27787E50-02FF-5706-ABC6-6DF3F13CC13C}"/>
              </a:ext>
            </a:extLst>
          </p:cNvPr>
          <p:cNvSpPr>
            <a:spLocks noGrp="1"/>
          </p:cNvSpPr>
          <p:nvPr>
            <p:ph type="sldNum" sz="quarter" idx="12"/>
          </p:nvPr>
        </p:nvSpPr>
        <p:spPr/>
        <p:txBody>
          <a:bodyPr/>
          <a:lstStyle/>
          <a:p>
            <a:fld id="{9FBDA2CE-4C48-4268-B3B8-67BB8CBD5785}" type="slidenum">
              <a:rPr lang="en-US" smtClean="0"/>
              <a:t>50</a:t>
            </a:fld>
            <a:endParaRPr lang="en-US"/>
          </a:p>
        </p:txBody>
      </p:sp>
    </p:spTree>
    <p:extLst>
      <p:ext uri="{BB962C8B-B14F-4D97-AF65-F5344CB8AC3E}">
        <p14:creationId xmlns:p14="http://schemas.microsoft.com/office/powerpoint/2010/main" val="35726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pPr marL="0" indent="0">
              <a:buNone/>
            </a:pPr>
            <a:r>
              <a:rPr lang="en-US" dirty="0"/>
              <a:t>GAN-based Generations</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endParaRPr lang="en-US" dirty="0"/>
          </a:p>
          <a:p>
            <a:pPr marL="0" indent="0">
              <a:buNone/>
            </a:pPr>
            <a:endParaRPr lang="en-US" dirty="0"/>
          </a:p>
          <a:p>
            <a:r>
              <a:rPr lang="en-US" dirty="0"/>
              <a:t>Inter-arrival-time (IAT) Example:</a:t>
            </a:r>
          </a:p>
          <a:p>
            <a:pPr marL="0" indent="0">
              <a:buNone/>
            </a:pPr>
            <a:endParaRPr lang="en-US" dirty="0"/>
          </a:p>
          <a:p>
            <a:pPr lvl="1"/>
            <a:r>
              <a:rPr lang="en-US" dirty="0"/>
              <a:t>Real IAT for 3 flows = [</a:t>
            </a:r>
            <a:r>
              <a:rPr lang="en-US" b="1" dirty="0"/>
              <a:t>10 </a:t>
            </a:r>
            <a:r>
              <a:rPr lang="en-US" b="1" dirty="0" err="1"/>
              <a:t>ms</a:t>
            </a:r>
            <a:r>
              <a:rPr lang="en-US" b="1" dirty="0"/>
              <a:t>, 11 </a:t>
            </a:r>
            <a:r>
              <a:rPr lang="en-US" b="1" dirty="0" err="1"/>
              <a:t>ms</a:t>
            </a:r>
            <a:r>
              <a:rPr lang="en-US" b="1" dirty="0"/>
              <a:t>, 11 </a:t>
            </a:r>
            <a:r>
              <a:rPr lang="en-US" b="1" dirty="0" err="1"/>
              <a:t>ms</a:t>
            </a:r>
            <a:r>
              <a:rPr lang="en-US" dirty="0"/>
              <a:t>]</a:t>
            </a:r>
          </a:p>
          <a:p>
            <a:pPr lvl="2"/>
            <a:r>
              <a:rPr lang="en-US" dirty="0"/>
              <a:t>Average IAT across real data points = </a:t>
            </a:r>
            <a:r>
              <a:rPr lang="en-US" b="1" dirty="0"/>
              <a:t>10.67 </a:t>
            </a:r>
            <a:r>
              <a:rPr lang="en-US" b="1" dirty="0" err="1"/>
              <a:t>ms</a:t>
            </a:r>
            <a:endParaRPr lang="en-US" b="1" dirty="0"/>
          </a:p>
          <a:p>
            <a:pPr marL="914400" lvl="2" indent="0">
              <a:buNone/>
            </a:pPr>
            <a:endParaRPr lang="en-US" b="1" dirty="0"/>
          </a:p>
          <a:p>
            <a:pPr lvl="1"/>
            <a:r>
              <a:rPr lang="en-US" dirty="0"/>
              <a:t>Generated IAT for 3 flows = [</a:t>
            </a:r>
            <a:r>
              <a:rPr lang="en-US" b="1" dirty="0"/>
              <a:t>10.5 </a:t>
            </a:r>
            <a:r>
              <a:rPr lang="en-US" b="1" dirty="0" err="1"/>
              <a:t>ms</a:t>
            </a:r>
            <a:r>
              <a:rPr lang="en-US" b="1" dirty="0"/>
              <a:t>, 10.5 </a:t>
            </a:r>
            <a:r>
              <a:rPr lang="en-US" b="1" dirty="0" err="1"/>
              <a:t>ms</a:t>
            </a:r>
            <a:r>
              <a:rPr lang="en-US" b="1" dirty="0"/>
              <a:t>, 11 </a:t>
            </a:r>
            <a:r>
              <a:rPr lang="en-US" b="1" dirty="0" err="1"/>
              <a:t>ms</a:t>
            </a:r>
            <a:r>
              <a:rPr lang="en-US" dirty="0"/>
              <a:t>]</a:t>
            </a:r>
          </a:p>
          <a:p>
            <a:pPr lvl="2"/>
            <a:r>
              <a:rPr lang="en-US" dirty="0"/>
              <a:t>Average IAT across synthetic data points = </a:t>
            </a:r>
            <a:r>
              <a:rPr lang="en-US" b="1" dirty="0"/>
              <a:t>10.67 </a:t>
            </a:r>
            <a:r>
              <a:rPr lang="en-US" b="1" dirty="0" err="1"/>
              <a:t>ms</a:t>
            </a:r>
            <a:endParaRPr lang="en-US" b="1" dirty="0"/>
          </a:p>
          <a:p>
            <a:pPr lvl="1"/>
            <a:endParaRPr lang="en-US" dirty="0"/>
          </a:p>
        </p:txBody>
      </p:sp>
      <p:sp>
        <p:nvSpPr>
          <p:cNvPr id="7" name="Oval 6">
            <a:extLst>
              <a:ext uri="{FF2B5EF4-FFF2-40B4-BE49-F238E27FC236}">
                <a16:creationId xmlns:a16="http://schemas.microsoft.com/office/drawing/2014/main" id="{1FDD7567-25FD-BED0-6BB5-7658781C75FE}"/>
              </a:ext>
            </a:extLst>
          </p:cNvPr>
          <p:cNvSpPr/>
          <p:nvPr/>
        </p:nvSpPr>
        <p:spPr>
          <a:xfrm>
            <a:off x="3795710" y="1825625"/>
            <a:ext cx="1909763"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err="1"/>
              <a:t>DoppelGANger</a:t>
            </a:r>
            <a:endParaRPr lang="en-US" sz="2800" dirty="0"/>
          </a:p>
        </p:txBody>
      </p:sp>
      <p:sp>
        <p:nvSpPr>
          <p:cNvPr id="12" name="Oval 11">
            <a:extLst>
              <a:ext uri="{FF2B5EF4-FFF2-40B4-BE49-F238E27FC236}">
                <a16:creationId xmlns:a16="http://schemas.microsoft.com/office/drawing/2014/main" id="{6D30D92D-4338-68DB-3636-8442097844B4}"/>
              </a:ext>
            </a:extLst>
          </p:cNvPr>
          <p:cNvSpPr/>
          <p:nvPr/>
        </p:nvSpPr>
        <p:spPr>
          <a:xfrm>
            <a:off x="6066234" y="1825625"/>
            <a:ext cx="2174082"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NetShare</a:t>
            </a:r>
          </a:p>
        </p:txBody>
      </p:sp>
      <p:sp>
        <p:nvSpPr>
          <p:cNvPr id="6" name="Slide Number Placeholder 5">
            <a:extLst>
              <a:ext uri="{FF2B5EF4-FFF2-40B4-BE49-F238E27FC236}">
                <a16:creationId xmlns:a16="http://schemas.microsoft.com/office/drawing/2014/main" id="{5B6A7D1C-DA38-23C6-7BFB-F9038FA39CED}"/>
              </a:ext>
            </a:extLst>
          </p:cNvPr>
          <p:cNvSpPr>
            <a:spLocks noGrp="1"/>
          </p:cNvSpPr>
          <p:nvPr>
            <p:ph type="sldNum" sz="quarter" idx="12"/>
          </p:nvPr>
        </p:nvSpPr>
        <p:spPr/>
        <p:txBody>
          <a:bodyPr/>
          <a:lstStyle/>
          <a:p>
            <a:fld id="{9FBDA2CE-4C48-4268-B3B8-67BB8CBD5785}" type="slidenum">
              <a:rPr lang="en-US" smtClean="0"/>
              <a:t>51</a:t>
            </a:fld>
            <a:endParaRPr lang="en-US"/>
          </a:p>
        </p:txBody>
      </p:sp>
    </p:spTree>
    <p:extLst>
      <p:ext uri="{BB962C8B-B14F-4D97-AF65-F5344CB8AC3E}">
        <p14:creationId xmlns:p14="http://schemas.microsoft.com/office/powerpoint/2010/main" val="3616112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Original Eval in NetShare</a:t>
            </a:r>
          </a:p>
        </p:txBody>
      </p:sp>
      <p:sp>
        <p:nvSpPr>
          <p:cNvPr id="6" name="Slide Number Placeholder 5">
            <a:extLst>
              <a:ext uri="{FF2B5EF4-FFF2-40B4-BE49-F238E27FC236}">
                <a16:creationId xmlns:a16="http://schemas.microsoft.com/office/drawing/2014/main" id="{13FDCA90-31A1-E026-1C18-6E41063E1B5F}"/>
              </a:ext>
            </a:extLst>
          </p:cNvPr>
          <p:cNvSpPr>
            <a:spLocks noGrp="1"/>
          </p:cNvSpPr>
          <p:nvPr>
            <p:ph type="sldNum" sz="quarter" idx="12"/>
          </p:nvPr>
        </p:nvSpPr>
        <p:spPr/>
        <p:txBody>
          <a:bodyPr/>
          <a:lstStyle/>
          <a:p>
            <a:fld id="{9FBDA2CE-4C48-4268-B3B8-67BB8CBD5785}" type="slidenum">
              <a:rPr lang="en-US" smtClean="0"/>
              <a:t>52</a:t>
            </a:fld>
            <a:endParaRPr lang="en-US"/>
          </a:p>
        </p:txBody>
      </p:sp>
      <p:graphicFrame>
        <p:nvGraphicFramePr>
          <p:cNvPr id="7" name="Table 6">
            <a:extLst>
              <a:ext uri="{FF2B5EF4-FFF2-40B4-BE49-F238E27FC236}">
                <a16:creationId xmlns:a16="http://schemas.microsoft.com/office/drawing/2014/main" id="{CD685DE8-AF23-3305-0692-B581468CE469}"/>
              </a:ext>
            </a:extLst>
          </p:cNvPr>
          <p:cNvGraphicFramePr>
            <a:graphicFrameLocks noGrp="1"/>
          </p:cNvGraphicFramePr>
          <p:nvPr/>
        </p:nvGraphicFramePr>
        <p:xfrm>
          <a:off x="2031999" y="1590931"/>
          <a:ext cx="8127999" cy="2123440"/>
        </p:xfrm>
        <a:graphic>
          <a:graphicData uri="http://schemas.openxmlformats.org/drawingml/2006/table">
            <a:tbl>
              <a:tblPr firstRow="1" bandRow="1">
                <a:tableStyleId>{5C22544A-7EE6-4342-B048-85BDC9FD1C3A}</a:tableStyleId>
              </a:tblPr>
              <a:tblGrid>
                <a:gridCol w="2189735">
                  <a:extLst>
                    <a:ext uri="{9D8B030D-6E8A-4147-A177-3AD203B41FA5}">
                      <a16:colId xmlns:a16="http://schemas.microsoft.com/office/drawing/2014/main" val="4014737961"/>
                    </a:ext>
                  </a:extLst>
                </a:gridCol>
                <a:gridCol w="2189735">
                  <a:extLst>
                    <a:ext uri="{9D8B030D-6E8A-4147-A177-3AD203B41FA5}">
                      <a16:colId xmlns:a16="http://schemas.microsoft.com/office/drawing/2014/main" val="45247056"/>
                    </a:ext>
                  </a:extLst>
                </a:gridCol>
                <a:gridCol w="1769108">
                  <a:extLst>
                    <a:ext uri="{9D8B030D-6E8A-4147-A177-3AD203B41FA5}">
                      <a16:colId xmlns:a16="http://schemas.microsoft.com/office/drawing/2014/main" val="1478807784"/>
                    </a:ext>
                  </a:extLst>
                </a:gridCol>
                <a:gridCol w="1979421">
                  <a:extLst>
                    <a:ext uri="{9D8B030D-6E8A-4147-A177-3AD203B41FA5}">
                      <a16:colId xmlns:a16="http://schemas.microsoft.com/office/drawing/2014/main" val="2703532286"/>
                    </a:ext>
                  </a:extLst>
                </a:gridCol>
              </a:tblGrid>
              <a:tr h="370840">
                <a:tc>
                  <a:txBody>
                    <a:bodyPr/>
                    <a:lstStyle/>
                    <a:p>
                      <a:r>
                        <a:rPr lang="en-US" dirty="0"/>
                        <a:t>Generator Training Dataset</a:t>
                      </a:r>
                    </a:p>
                  </a:txBody>
                  <a:tcPr/>
                </a:tc>
                <a:tc>
                  <a:txBody>
                    <a:bodyPr/>
                    <a:lstStyle/>
                    <a:p>
                      <a:r>
                        <a:rPr lang="en-US" dirty="0"/>
                        <a:t>Features Used</a:t>
                      </a:r>
                    </a:p>
                  </a:txBody>
                  <a:tcPr/>
                </a:tc>
                <a:tc>
                  <a:txBody>
                    <a:bodyPr/>
                    <a:lstStyle/>
                    <a:p>
                      <a:r>
                        <a:rPr lang="en-US" dirty="0"/>
                        <a:t>Generation Method</a:t>
                      </a:r>
                    </a:p>
                  </a:txBody>
                  <a:tcPr/>
                </a:tc>
                <a:tc>
                  <a:txBody>
                    <a:bodyPr/>
                    <a:lstStyle/>
                    <a:p>
                      <a:r>
                        <a:rPr lang="en-US" dirty="0"/>
                        <a:t>Avg. Accuracy</a:t>
                      </a:r>
                    </a:p>
                  </a:txBody>
                  <a:tcPr/>
                </a:tc>
                <a:extLst>
                  <a:ext uri="{0D108BD9-81ED-4DB2-BD59-A6C34878D82A}">
                    <a16:rowId xmlns:a16="http://schemas.microsoft.com/office/drawing/2014/main" val="1697823061"/>
                  </a:ext>
                </a:extLst>
              </a:tr>
              <a:tr h="370840">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TON (Anomaly Detection)</a:t>
                      </a:r>
                      <a:endParaRPr lang="en-US" dirty="0"/>
                    </a:p>
                  </a:txBody>
                  <a:tcPr/>
                </a:tc>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produced features</a:t>
                      </a:r>
                    </a:p>
                  </a:txBody>
                  <a:tcPr/>
                </a:tc>
                <a:tc>
                  <a:txBody>
                    <a:bodyPr/>
                    <a:lstStyle/>
                    <a:p>
                      <a:r>
                        <a:rPr lang="en-US" dirty="0"/>
                        <a:t>NetShare</a:t>
                      </a:r>
                    </a:p>
                  </a:txBody>
                  <a:tcPr/>
                </a:tc>
                <a:tc>
                  <a:txBody>
                    <a:bodyPr/>
                    <a:lstStyle/>
                    <a:p>
                      <a:r>
                        <a:rPr lang="en-US" dirty="0"/>
                        <a:t>~ 0.60</a:t>
                      </a:r>
                    </a:p>
                  </a:txBody>
                  <a:tcPr/>
                </a:tc>
                <a:extLst>
                  <a:ext uri="{0D108BD9-81ED-4DB2-BD59-A6C34878D82A}">
                    <a16:rowId xmlns:a16="http://schemas.microsoft.com/office/drawing/2014/main" val="461291517"/>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CTGAN</a:t>
                      </a:r>
                    </a:p>
                  </a:txBody>
                  <a:tcPr/>
                </a:tc>
                <a:tc>
                  <a:txBody>
                    <a:bodyPr/>
                    <a:lstStyle/>
                    <a:p>
                      <a:r>
                        <a:rPr lang="en-US" dirty="0"/>
                        <a:t>~ 0.50</a:t>
                      </a:r>
                    </a:p>
                  </a:txBody>
                  <a:tcPr/>
                </a:tc>
                <a:extLst>
                  <a:ext uri="{0D108BD9-81ED-4DB2-BD59-A6C34878D82A}">
                    <a16:rowId xmlns:a16="http://schemas.microsoft.com/office/drawing/2014/main" val="3576563172"/>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STAN</a:t>
                      </a:r>
                    </a:p>
                  </a:txBody>
                  <a:tcPr/>
                </a:tc>
                <a:tc>
                  <a:txBody>
                    <a:bodyPr/>
                    <a:lstStyle/>
                    <a:p>
                      <a:r>
                        <a:rPr lang="en-US" dirty="0"/>
                        <a:t>~  0.40</a:t>
                      </a:r>
                    </a:p>
                  </a:txBody>
                  <a:tcPr/>
                </a:tc>
                <a:extLst>
                  <a:ext uri="{0D108BD9-81ED-4DB2-BD59-A6C34878D82A}">
                    <a16:rowId xmlns:a16="http://schemas.microsoft.com/office/drawing/2014/main" val="3356785573"/>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E-WGAN-GP</a:t>
                      </a:r>
                    </a:p>
                  </a:txBody>
                  <a:tcPr/>
                </a:tc>
                <a:tc>
                  <a:txBody>
                    <a:bodyPr/>
                    <a:lstStyle/>
                    <a:p>
                      <a:r>
                        <a:rPr lang="en-US" dirty="0"/>
                        <a:t>~ 0.10</a:t>
                      </a:r>
                    </a:p>
                  </a:txBody>
                  <a:tcPr/>
                </a:tc>
                <a:extLst>
                  <a:ext uri="{0D108BD9-81ED-4DB2-BD59-A6C34878D82A}">
                    <a16:rowId xmlns:a16="http://schemas.microsoft.com/office/drawing/2014/main" val="3804907638"/>
                  </a:ext>
                </a:extLst>
              </a:tr>
            </a:tbl>
          </a:graphicData>
        </a:graphic>
      </p:graphicFrame>
      <p:sp>
        <p:nvSpPr>
          <p:cNvPr id="10" name="TextBox 9">
            <a:extLst>
              <a:ext uri="{FF2B5EF4-FFF2-40B4-BE49-F238E27FC236}">
                <a16:creationId xmlns:a16="http://schemas.microsoft.com/office/drawing/2014/main" id="{B3A07170-25E1-3B21-333E-3B4F0128740E}"/>
              </a:ext>
            </a:extLst>
          </p:cNvPr>
          <p:cNvSpPr txBox="1"/>
          <p:nvPr/>
        </p:nvSpPr>
        <p:spPr>
          <a:xfrm>
            <a:off x="0" y="1321356"/>
            <a:ext cx="979755" cy="369332"/>
          </a:xfrm>
          <a:prstGeom prst="rect">
            <a:avLst/>
          </a:prstGeom>
          <a:noFill/>
        </p:spPr>
        <p:txBody>
          <a:bodyPr wrap="none" rtlCol="0">
            <a:spAutoFit/>
          </a:bodyPr>
          <a:lstStyle/>
          <a:p>
            <a:r>
              <a:rPr lang="en-US" dirty="0"/>
              <a:t>Original:</a:t>
            </a:r>
          </a:p>
        </p:txBody>
      </p:sp>
      <p:sp>
        <p:nvSpPr>
          <p:cNvPr id="11" name="TextBox 10">
            <a:extLst>
              <a:ext uri="{FF2B5EF4-FFF2-40B4-BE49-F238E27FC236}">
                <a16:creationId xmlns:a16="http://schemas.microsoft.com/office/drawing/2014/main" id="{26E00A08-D722-72F5-6C5F-1E7CAE7F6B11}"/>
              </a:ext>
            </a:extLst>
          </p:cNvPr>
          <p:cNvSpPr txBox="1"/>
          <p:nvPr/>
        </p:nvSpPr>
        <p:spPr>
          <a:xfrm>
            <a:off x="0" y="4156062"/>
            <a:ext cx="1682192" cy="369332"/>
          </a:xfrm>
          <a:prstGeom prst="rect">
            <a:avLst/>
          </a:prstGeom>
          <a:noFill/>
        </p:spPr>
        <p:txBody>
          <a:bodyPr wrap="none" rtlCol="0">
            <a:spAutoFit/>
          </a:bodyPr>
          <a:lstStyle/>
          <a:p>
            <a:r>
              <a:rPr lang="en-US" dirty="0"/>
              <a:t>Our Evaluation:</a:t>
            </a:r>
          </a:p>
        </p:txBody>
      </p:sp>
      <p:graphicFrame>
        <p:nvGraphicFramePr>
          <p:cNvPr id="14" name="Table 13">
            <a:extLst>
              <a:ext uri="{FF2B5EF4-FFF2-40B4-BE49-F238E27FC236}">
                <a16:creationId xmlns:a16="http://schemas.microsoft.com/office/drawing/2014/main" id="{1B487047-42DD-7D83-CB76-7B00FE6A764B}"/>
              </a:ext>
            </a:extLst>
          </p:cNvPr>
          <p:cNvGraphicFramePr>
            <a:graphicFrameLocks noGrp="1"/>
          </p:cNvGraphicFramePr>
          <p:nvPr/>
        </p:nvGraphicFramePr>
        <p:xfrm>
          <a:off x="838200" y="4525394"/>
          <a:ext cx="10860313" cy="1930400"/>
        </p:xfrm>
        <a:graphic>
          <a:graphicData uri="http://schemas.openxmlformats.org/drawingml/2006/table">
            <a:tbl>
              <a:tblPr firstRow="1" bandRow="1">
                <a:tableStyleId>{5C22544A-7EE6-4342-B048-85BDC9FD1C3A}</a:tableStyleId>
              </a:tblPr>
              <a:tblGrid>
                <a:gridCol w="2352847">
                  <a:extLst>
                    <a:ext uri="{9D8B030D-6E8A-4147-A177-3AD203B41FA5}">
                      <a16:colId xmlns:a16="http://schemas.microsoft.com/office/drawing/2014/main" val="4014737961"/>
                    </a:ext>
                  </a:extLst>
                </a:gridCol>
                <a:gridCol w="2352847">
                  <a:extLst>
                    <a:ext uri="{9D8B030D-6E8A-4147-A177-3AD203B41FA5}">
                      <a16:colId xmlns:a16="http://schemas.microsoft.com/office/drawing/2014/main" val="45247056"/>
                    </a:ext>
                  </a:extLst>
                </a:gridCol>
                <a:gridCol w="1900887">
                  <a:extLst>
                    <a:ext uri="{9D8B030D-6E8A-4147-A177-3AD203B41FA5}">
                      <a16:colId xmlns:a16="http://schemas.microsoft.com/office/drawing/2014/main" val="1478807784"/>
                    </a:ext>
                  </a:extLst>
                </a:gridCol>
                <a:gridCol w="2126866">
                  <a:extLst>
                    <a:ext uri="{9D8B030D-6E8A-4147-A177-3AD203B41FA5}">
                      <a16:colId xmlns:a16="http://schemas.microsoft.com/office/drawing/2014/main" val="2703532286"/>
                    </a:ext>
                  </a:extLst>
                </a:gridCol>
                <a:gridCol w="2126866">
                  <a:extLst>
                    <a:ext uri="{9D8B030D-6E8A-4147-A177-3AD203B41FA5}">
                      <a16:colId xmlns:a16="http://schemas.microsoft.com/office/drawing/2014/main" val="751109932"/>
                    </a:ext>
                  </a:extLst>
                </a:gridCol>
              </a:tblGrid>
              <a:tr h="0">
                <a:tc>
                  <a:txBody>
                    <a:bodyPr/>
                    <a:lstStyle/>
                    <a:p>
                      <a:r>
                        <a:rPr lang="en-US" dirty="0"/>
                        <a:t>Generator Training Dataset</a:t>
                      </a:r>
                    </a:p>
                  </a:txBody>
                  <a:tcPr/>
                </a:tc>
                <a:tc>
                  <a:txBody>
                    <a:bodyPr/>
                    <a:lstStyle/>
                    <a:p>
                      <a:r>
                        <a:rPr lang="en-US" dirty="0"/>
                        <a:t>Features Used</a:t>
                      </a:r>
                    </a:p>
                  </a:txBody>
                  <a:tcPr/>
                </a:tc>
                <a:tc>
                  <a:txBody>
                    <a:bodyPr/>
                    <a:lstStyle/>
                    <a:p>
                      <a:r>
                        <a:rPr lang="en-US" dirty="0"/>
                        <a:t>Generation Method</a:t>
                      </a:r>
                    </a:p>
                  </a:txBody>
                  <a:tcPr/>
                </a:tc>
                <a:tc>
                  <a:txBody>
                    <a:bodyPr/>
                    <a:lstStyle/>
                    <a:p>
                      <a:r>
                        <a:rPr lang="en-US" dirty="0"/>
                        <a:t>Avg. Accuracy (</a:t>
                      </a:r>
                      <a:r>
                        <a:rPr lang="en-US" b="1" dirty="0"/>
                        <a:t>service: 3-class</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Avg. Accuracy (application: 10-class)</a:t>
                      </a:r>
                    </a:p>
                    <a:p>
                      <a:endParaRPr lang="en-US" dirty="0"/>
                    </a:p>
                  </a:txBody>
                  <a:tcPr/>
                </a:tc>
                <a:extLst>
                  <a:ext uri="{0D108BD9-81ED-4DB2-BD59-A6C34878D82A}">
                    <a16:rowId xmlns:a16="http://schemas.microsoft.com/office/drawing/2014/main" val="1697823061"/>
                  </a:ext>
                </a:extLst>
              </a:tr>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Service/Application Traffic</a:t>
                      </a:r>
                      <a:endParaRPr lang="en-US" dirty="0"/>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produced features </a:t>
                      </a:r>
                      <a:r>
                        <a:rPr lang="en-US" b="1" dirty="0"/>
                        <a:t>(excluding IPs, ports)</a:t>
                      </a:r>
                    </a:p>
                  </a:txBody>
                  <a:tcPr/>
                </a:tc>
                <a:tc>
                  <a:txBody>
                    <a:bodyPr/>
                    <a:lstStyle/>
                    <a:p>
                      <a:r>
                        <a:rPr lang="en-US" dirty="0"/>
                        <a:t>NetShare</a:t>
                      </a:r>
                    </a:p>
                  </a:txBody>
                  <a:tcPr/>
                </a:tc>
                <a:tc>
                  <a:txBody>
                    <a:bodyPr/>
                    <a:lstStyle/>
                    <a:p>
                      <a:r>
                        <a:rPr lang="en-US" dirty="0"/>
                        <a:t>0.42</a:t>
                      </a:r>
                    </a:p>
                  </a:txBody>
                  <a:tcPr/>
                </a:tc>
                <a:tc>
                  <a:txBody>
                    <a:bodyPr/>
                    <a:lstStyle/>
                    <a:p>
                      <a:r>
                        <a:rPr lang="en-US" dirty="0"/>
                        <a:t>0.2</a:t>
                      </a:r>
                    </a:p>
                  </a:txBody>
                  <a:tcPr/>
                </a:tc>
                <a:extLst>
                  <a:ext uri="{0D108BD9-81ED-4DB2-BD59-A6C34878D82A}">
                    <a16:rowId xmlns:a16="http://schemas.microsoft.com/office/drawing/2014/main" val="461291517"/>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Ours</a:t>
                      </a:r>
                    </a:p>
                  </a:txBody>
                  <a:tcPr/>
                </a:tc>
                <a:tc>
                  <a:txBody>
                    <a:bodyPr/>
                    <a:lstStyle/>
                    <a:p>
                      <a:r>
                        <a:rPr lang="en-US" dirty="0"/>
                        <a:t>0.72</a:t>
                      </a:r>
                    </a:p>
                  </a:txBody>
                  <a:tcPr/>
                </a:tc>
                <a:tc>
                  <a:txBody>
                    <a:bodyPr/>
                    <a:lstStyle/>
                    <a:p>
                      <a:r>
                        <a:rPr lang="en-US" dirty="0"/>
                        <a:t>0.31</a:t>
                      </a:r>
                    </a:p>
                  </a:txBody>
                  <a:tcPr/>
                </a:tc>
                <a:extLst>
                  <a:ext uri="{0D108BD9-81ED-4DB2-BD59-A6C34878D82A}">
                    <a16:rowId xmlns:a16="http://schemas.microsoft.com/office/drawing/2014/main" val="3576563172"/>
                  </a:ext>
                </a:extLst>
              </a:tr>
            </a:tbl>
          </a:graphicData>
        </a:graphic>
      </p:graphicFrame>
    </p:spTree>
    <p:extLst>
      <p:ext uri="{BB962C8B-B14F-4D97-AF65-F5344CB8AC3E}">
        <p14:creationId xmlns:p14="http://schemas.microsoft.com/office/powerpoint/2010/main" val="496711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EC236-323A-584B-FA52-F6806E081F3F}"/>
              </a:ext>
            </a:extLst>
          </p:cNvPr>
          <p:cNvSpPr>
            <a:spLocks noGrp="1"/>
          </p:cNvSpPr>
          <p:nvPr>
            <p:ph type="title"/>
          </p:nvPr>
        </p:nvSpPr>
        <p:spPr/>
        <p:txBody>
          <a:bodyPr/>
          <a:lstStyle/>
          <a:p>
            <a:r>
              <a:rPr lang="en-US" dirty="0"/>
              <a:t>Evaluation (Ablation)</a:t>
            </a:r>
          </a:p>
        </p:txBody>
      </p:sp>
      <p:pic>
        <p:nvPicPr>
          <p:cNvPr id="6" name="Content Placeholder 5" descr="A collage of images of stars and a purple background&#10;&#10;Description automatically generated with medium confidence">
            <a:extLst>
              <a:ext uri="{FF2B5EF4-FFF2-40B4-BE49-F238E27FC236}">
                <a16:creationId xmlns:a16="http://schemas.microsoft.com/office/drawing/2014/main" id="{E5E6BF68-47C2-26E7-D7EC-ECA1724BDF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70408"/>
            <a:ext cx="10515600" cy="3461772"/>
          </a:xfrm>
        </p:spPr>
      </p:pic>
      <p:sp>
        <p:nvSpPr>
          <p:cNvPr id="4" name="Slide Number Placeholder 3">
            <a:extLst>
              <a:ext uri="{FF2B5EF4-FFF2-40B4-BE49-F238E27FC236}">
                <a16:creationId xmlns:a16="http://schemas.microsoft.com/office/drawing/2014/main" id="{55CA619D-ABF2-C67A-D1E0-6E9620383810}"/>
              </a:ext>
            </a:extLst>
          </p:cNvPr>
          <p:cNvSpPr>
            <a:spLocks noGrp="1"/>
          </p:cNvSpPr>
          <p:nvPr>
            <p:ph type="sldNum" sz="quarter" idx="12"/>
          </p:nvPr>
        </p:nvSpPr>
        <p:spPr/>
        <p:txBody>
          <a:bodyPr/>
          <a:lstStyle/>
          <a:p>
            <a:fld id="{9FBDA2CE-4C48-4268-B3B8-67BB8CBD5785}" type="slidenum">
              <a:rPr lang="en-US" smtClean="0"/>
              <a:t>53</a:t>
            </a:fld>
            <a:endParaRPr lang="en-US"/>
          </a:p>
        </p:txBody>
      </p:sp>
    </p:spTree>
    <p:extLst>
      <p:ext uri="{BB962C8B-B14F-4D97-AF65-F5344CB8AC3E}">
        <p14:creationId xmlns:p14="http://schemas.microsoft.com/office/powerpoint/2010/main" val="2749264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23bdd8b987f_0_9"/>
          <p:cNvSpPr txBox="1">
            <a:spLocks noGrp="1"/>
          </p:cNvSpPr>
          <p:nvPr>
            <p:ph type="title"/>
          </p:nvPr>
        </p:nvSpPr>
        <p:spPr>
          <a:xfrm>
            <a:off x="838200" y="0"/>
            <a:ext cx="10515600" cy="13128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Related Work – Simoiu et al.</a:t>
            </a:r>
            <a:r>
              <a:rPr lang="en-US" baseline="30000"/>
              <a:t>[8]</a:t>
            </a:r>
            <a:endParaRPr baseline="30000"/>
          </a:p>
        </p:txBody>
      </p:sp>
      <p:sp>
        <p:nvSpPr>
          <p:cNvPr id="330" name="Google Shape;330;g23bdd8b987f_0_9"/>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331" name="Google Shape;331;g23bdd8b987f_0_9"/>
          <p:cNvSpPr txBox="1"/>
          <p:nvPr/>
        </p:nvSpPr>
        <p:spPr>
          <a:xfrm>
            <a:off x="780300" y="1533100"/>
            <a:ext cx="7830300" cy="368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500">
                <a:solidFill>
                  <a:schemeClr val="dk1"/>
                </a:solidFill>
                <a:latin typeface="Helvetica Neue"/>
                <a:ea typeface="Helvetica Neue"/>
                <a:cs typeface="Helvetica Neue"/>
                <a:sym typeface="Helvetica Neue"/>
              </a:rPr>
              <a:t>We initially expected to find large clusters of sites using the same configurations… match[ed]... to online recommendation guides, Stack Overflow posts, blogs, server defaults…</a:t>
            </a:r>
            <a:endParaRPr sz="2500">
              <a:solidFill>
                <a:schemeClr val="dk1"/>
              </a:solidFill>
              <a:latin typeface="Helvetica Neue"/>
              <a:ea typeface="Helvetica Neue"/>
              <a:cs typeface="Helvetica Neue"/>
              <a:sym typeface="Helvetica Neue"/>
            </a:endParaRPr>
          </a:p>
          <a:p>
            <a:pPr marL="0" lvl="0" indent="0" algn="l" rtl="0">
              <a:lnSpc>
                <a:spcPct val="115000"/>
              </a:lnSpc>
              <a:spcBef>
                <a:spcPts val="1200"/>
              </a:spcBef>
              <a:spcAft>
                <a:spcPts val="0"/>
              </a:spcAft>
              <a:buNone/>
            </a:pPr>
            <a:endParaRPr sz="2500">
              <a:solidFill>
                <a:schemeClr val="dk1"/>
              </a:solidFill>
              <a:latin typeface="Helvetica Neue"/>
              <a:ea typeface="Helvetica Neue"/>
              <a:cs typeface="Helvetica Neue"/>
              <a:sym typeface="Helvetica Neue"/>
            </a:endParaRPr>
          </a:p>
          <a:p>
            <a:pPr marL="0" lvl="0" indent="0" algn="l" rtl="0">
              <a:lnSpc>
                <a:spcPct val="115000"/>
              </a:lnSpc>
              <a:spcBef>
                <a:spcPts val="1200"/>
              </a:spcBef>
              <a:spcAft>
                <a:spcPts val="0"/>
              </a:spcAft>
              <a:buNone/>
            </a:pPr>
            <a:endParaRPr sz="2500">
              <a:solidFill>
                <a:schemeClr val="dk1"/>
              </a:solidFill>
              <a:latin typeface="Helvetica Neue"/>
              <a:ea typeface="Helvetica Neue"/>
              <a:cs typeface="Helvetica Neue"/>
              <a:sym typeface="Helvetica Neue"/>
            </a:endParaRPr>
          </a:p>
          <a:p>
            <a:pPr marL="0" lvl="0" indent="0" algn="l" rtl="0">
              <a:lnSpc>
                <a:spcPct val="115000"/>
              </a:lnSpc>
              <a:spcBef>
                <a:spcPts val="1200"/>
              </a:spcBef>
              <a:spcAft>
                <a:spcPts val="1200"/>
              </a:spcAft>
              <a:buNone/>
            </a:pPr>
            <a:endParaRPr sz="2500">
              <a:solidFill>
                <a:schemeClr val="dk1"/>
              </a:solidFill>
              <a:latin typeface="Helvetica Neue"/>
              <a:ea typeface="Helvetica Neue"/>
              <a:cs typeface="Helvetica Neue"/>
              <a:sym typeface="Helvetica Neue"/>
            </a:endParaRPr>
          </a:p>
        </p:txBody>
      </p:sp>
      <p:sp>
        <p:nvSpPr>
          <p:cNvPr id="332" name="Google Shape;332;g23bdd8b987f_0_9"/>
          <p:cNvSpPr txBox="1"/>
          <p:nvPr/>
        </p:nvSpPr>
        <p:spPr>
          <a:xfrm>
            <a:off x="6396725" y="3158613"/>
            <a:ext cx="5604000" cy="1454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1200"/>
              </a:spcAft>
              <a:buNone/>
            </a:pPr>
            <a:r>
              <a:rPr lang="en-US" sz="2500">
                <a:solidFill>
                  <a:schemeClr val="dk1"/>
                </a:solidFill>
                <a:latin typeface="Helvetica Neue"/>
                <a:ea typeface="Helvetica Neue"/>
                <a:cs typeface="Helvetica Neue"/>
                <a:sym typeface="Helvetica Neue"/>
              </a:rPr>
              <a:t>Instead, we find a complex and fragmented ecosystem of HTTPS configurations.... </a:t>
            </a:r>
            <a:endParaRPr sz="2500">
              <a:solidFill>
                <a:schemeClr val="dk1"/>
              </a:solidFill>
              <a:latin typeface="Helvetica Neue"/>
              <a:ea typeface="Helvetica Neue"/>
              <a:cs typeface="Helvetica Neue"/>
              <a:sym typeface="Helvetica Neue"/>
            </a:endParaRPr>
          </a:p>
        </p:txBody>
      </p:sp>
      <p:sp>
        <p:nvSpPr>
          <p:cNvPr id="333" name="Google Shape;333;g23bdd8b987f_0_9"/>
          <p:cNvSpPr txBox="1"/>
          <p:nvPr/>
        </p:nvSpPr>
        <p:spPr>
          <a:xfrm>
            <a:off x="780300" y="4521150"/>
            <a:ext cx="8093400" cy="1454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2500">
                <a:solidFill>
                  <a:schemeClr val="dk1"/>
                </a:solidFill>
                <a:latin typeface="Helvetica Neue"/>
                <a:ea typeface="Helvetica Neue"/>
                <a:cs typeface="Helvetica Neue"/>
                <a:sym typeface="Helvetica Neue"/>
              </a:rPr>
              <a:t>Our attempts to cluster configurations were largely unsuccessful—there are simply a large number of unique, seemingly unrelated configurations deployed</a:t>
            </a:r>
            <a:endParaRPr sz="2500">
              <a:solidFill>
                <a:schemeClr val="dk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26069d8cd5e_0_46"/>
          <p:cNvSpPr txBox="1">
            <a:spLocks noGrp="1"/>
          </p:cNvSpPr>
          <p:nvPr>
            <p:ph type="title"/>
          </p:nvPr>
        </p:nvSpPr>
        <p:spPr>
          <a:xfrm>
            <a:off x="838200" y="0"/>
            <a:ext cx="10515600" cy="1312800"/>
          </a:xfrm>
          <a:prstGeom prst="rect">
            <a:avLst/>
          </a:prstGeom>
        </p:spPr>
        <p:txBody>
          <a:bodyPr spcFirstLastPara="1" wrap="square" lIns="0" tIns="45700" rIns="0" bIns="45700" anchor="ctr" anchorCtr="0">
            <a:noAutofit/>
          </a:bodyPr>
          <a:lstStyle/>
          <a:p>
            <a:pPr marL="0" lvl="0" indent="0" algn="l" rtl="0">
              <a:spcBef>
                <a:spcPts val="0"/>
              </a:spcBef>
              <a:spcAft>
                <a:spcPts val="0"/>
              </a:spcAft>
              <a:buNone/>
            </a:pPr>
            <a:r>
              <a:rPr lang="en-US"/>
              <a:t>Can Machine Learning Help?</a:t>
            </a:r>
            <a:endParaRPr/>
          </a:p>
        </p:txBody>
      </p:sp>
      <p:sp>
        <p:nvSpPr>
          <p:cNvPr id="340" name="Google Shape;340;g26069d8cd5e_0_46"/>
          <p:cNvSpPr txBox="1">
            <a:spLocks noGrp="1"/>
          </p:cNvSpPr>
          <p:nvPr>
            <p:ph type="sldNum" idx="12"/>
          </p:nvPr>
        </p:nvSpPr>
        <p:spPr>
          <a:xfrm>
            <a:off x="8610601" y="6459132"/>
            <a:ext cx="3432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pic>
        <p:nvPicPr>
          <p:cNvPr id="341" name="Google Shape;341;g26069d8cd5e_0_46"/>
          <p:cNvPicPr preferRelativeResize="0"/>
          <p:nvPr/>
        </p:nvPicPr>
        <p:blipFill>
          <a:blip r:embed="rId3">
            <a:alphaModFix/>
          </a:blip>
          <a:stretch>
            <a:fillRect/>
          </a:stretch>
        </p:blipFill>
        <p:spPr>
          <a:xfrm>
            <a:off x="488300" y="1756963"/>
            <a:ext cx="4051799" cy="4043874"/>
          </a:xfrm>
          <a:prstGeom prst="rect">
            <a:avLst/>
          </a:prstGeom>
          <a:noFill/>
          <a:ln>
            <a:noFill/>
          </a:ln>
        </p:spPr>
      </p:pic>
      <p:pic>
        <p:nvPicPr>
          <p:cNvPr id="342" name="Google Shape;342;g26069d8cd5e_0_46"/>
          <p:cNvPicPr preferRelativeResize="0"/>
          <p:nvPr/>
        </p:nvPicPr>
        <p:blipFill>
          <a:blip r:embed="rId4">
            <a:alphaModFix/>
          </a:blip>
          <a:stretch>
            <a:fillRect/>
          </a:stretch>
        </p:blipFill>
        <p:spPr>
          <a:xfrm>
            <a:off x="6057900" y="2986125"/>
            <a:ext cx="5649401" cy="1585550"/>
          </a:xfrm>
          <a:prstGeom prst="rect">
            <a:avLst/>
          </a:prstGeom>
          <a:noFill/>
          <a:ln>
            <a:noFill/>
          </a:ln>
        </p:spPr>
      </p:pic>
      <p:cxnSp>
        <p:nvCxnSpPr>
          <p:cNvPr id="343" name="Google Shape;343;g26069d8cd5e_0_46"/>
          <p:cNvCxnSpPr/>
          <p:nvPr/>
        </p:nvCxnSpPr>
        <p:spPr>
          <a:xfrm>
            <a:off x="5430425" y="1766050"/>
            <a:ext cx="0" cy="4025700"/>
          </a:xfrm>
          <a:prstGeom prst="straightConnector1">
            <a:avLst/>
          </a:prstGeom>
          <a:noFill/>
          <a:ln w="38100" cap="flat" cmpd="sng">
            <a:solidFill>
              <a:schemeClr val="dk2"/>
            </a:solidFill>
            <a:prstDash val="solid"/>
            <a:round/>
            <a:headEnd type="none" w="med" len="med"/>
            <a:tailEnd type="none" w="med" len="med"/>
          </a:ln>
        </p:spPr>
      </p:cxnSp>
      <p:grpSp>
        <p:nvGrpSpPr>
          <p:cNvPr id="344" name="Google Shape;344;g26069d8cd5e_0_46"/>
          <p:cNvGrpSpPr/>
          <p:nvPr/>
        </p:nvGrpSpPr>
        <p:grpSpPr>
          <a:xfrm>
            <a:off x="2782145" y="4236610"/>
            <a:ext cx="6627707" cy="2011788"/>
            <a:chOff x="909725" y="2057625"/>
            <a:chExt cx="6270300" cy="1903300"/>
          </a:xfrm>
        </p:grpSpPr>
        <p:grpSp>
          <p:nvGrpSpPr>
            <p:cNvPr id="345" name="Google Shape;345;g26069d8cd5e_0_46"/>
            <p:cNvGrpSpPr/>
            <p:nvPr/>
          </p:nvGrpSpPr>
          <p:grpSpPr>
            <a:xfrm>
              <a:off x="909725" y="2617225"/>
              <a:ext cx="6270300" cy="1343700"/>
              <a:chOff x="909725" y="2617225"/>
              <a:chExt cx="6270300" cy="1343700"/>
            </a:xfrm>
          </p:grpSpPr>
          <p:sp>
            <p:nvSpPr>
              <p:cNvPr id="346" name="Google Shape;346;g26069d8cd5e_0_46"/>
              <p:cNvSpPr/>
              <p:nvPr/>
            </p:nvSpPr>
            <p:spPr>
              <a:xfrm>
                <a:off x="909725" y="2617225"/>
                <a:ext cx="6270300" cy="13437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
            <p:nvSpPr>
              <p:cNvPr id="347" name="Google Shape;347;g26069d8cd5e_0_46"/>
              <p:cNvSpPr/>
              <p:nvPr/>
            </p:nvSpPr>
            <p:spPr>
              <a:xfrm>
                <a:off x="1063675" y="2736175"/>
                <a:ext cx="1105800" cy="11058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Stats</a:t>
                </a:r>
                <a:endParaRPr sz="2000">
                  <a:latin typeface="Helvetica Neue"/>
                  <a:ea typeface="Helvetica Neue"/>
                  <a:cs typeface="Helvetica Neue"/>
                  <a:sym typeface="Helvetica Neue"/>
                </a:endParaRPr>
              </a:p>
            </p:txBody>
          </p:sp>
          <p:sp>
            <p:nvSpPr>
              <p:cNvPr id="348" name="Google Shape;348;g26069d8cd5e_0_46"/>
              <p:cNvSpPr/>
              <p:nvPr/>
            </p:nvSpPr>
            <p:spPr>
              <a:xfrm>
                <a:off x="2279775" y="2736175"/>
                <a:ext cx="1105800" cy="11058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Sizes</a:t>
                </a:r>
                <a:endParaRPr sz="2000">
                  <a:latin typeface="Helvetica Neue"/>
                  <a:ea typeface="Helvetica Neue"/>
                  <a:cs typeface="Helvetica Neue"/>
                  <a:sym typeface="Helvetica Neue"/>
                </a:endParaRPr>
              </a:p>
            </p:txBody>
          </p:sp>
          <p:sp>
            <p:nvSpPr>
              <p:cNvPr id="349" name="Google Shape;349;g26069d8cd5e_0_46"/>
              <p:cNvSpPr/>
              <p:nvPr/>
            </p:nvSpPr>
            <p:spPr>
              <a:xfrm>
                <a:off x="3495875" y="2736175"/>
                <a:ext cx="1105800" cy="11058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IAT</a:t>
                </a:r>
                <a:endParaRPr sz="2000">
                  <a:latin typeface="Helvetica Neue"/>
                  <a:ea typeface="Helvetica Neue"/>
                  <a:cs typeface="Helvetica Neue"/>
                  <a:sym typeface="Helvetica Neue"/>
                </a:endParaRPr>
              </a:p>
            </p:txBody>
          </p:sp>
          <p:sp>
            <p:nvSpPr>
              <p:cNvPr id="350" name="Google Shape;350;g26069d8cd5e_0_46"/>
              <p:cNvSpPr/>
              <p:nvPr/>
            </p:nvSpPr>
            <p:spPr>
              <a:xfrm>
                <a:off x="4711975" y="2736175"/>
                <a:ext cx="1105800" cy="11058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Samp-Num</a:t>
                </a:r>
                <a:endParaRPr sz="2000">
                  <a:latin typeface="Helvetica Neue"/>
                  <a:ea typeface="Helvetica Neue"/>
                  <a:cs typeface="Helvetica Neue"/>
                  <a:sym typeface="Helvetica Neue"/>
                </a:endParaRPr>
              </a:p>
            </p:txBody>
          </p:sp>
          <p:sp>
            <p:nvSpPr>
              <p:cNvPr id="351" name="Google Shape;351;g26069d8cd5e_0_46"/>
              <p:cNvSpPr/>
              <p:nvPr/>
            </p:nvSpPr>
            <p:spPr>
              <a:xfrm>
                <a:off x="5928075" y="2736175"/>
                <a:ext cx="1105800" cy="11058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Samp-Size</a:t>
                </a:r>
                <a:endParaRPr sz="2000">
                  <a:latin typeface="Helvetica Neue"/>
                  <a:ea typeface="Helvetica Neue"/>
                  <a:cs typeface="Helvetica Neue"/>
                  <a:sym typeface="Helvetica Neue"/>
                </a:endParaRPr>
              </a:p>
            </p:txBody>
          </p:sp>
        </p:grpSp>
        <p:sp>
          <p:nvSpPr>
            <p:cNvPr id="352" name="Google Shape;352;g26069d8cd5e_0_46"/>
            <p:cNvSpPr txBox="1"/>
            <p:nvPr/>
          </p:nvSpPr>
          <p:spPr>
            <a:xfrm>
              <a:off x="3443075" y="2057625"/>
              <a:ext cx="1203600" cy="58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a:solidFill>
                    <a:schemeClr val="dk1"/>
                  </a:solidFill>
                  <a:latin typeface="Helvetica Neue"/>
                  <a:ea typeface="Helvetica Neue"/>
                  <a:cs typeface="Helvetica Neue"/>
                  <a:sym typeface="Helvetica Neue"/>
                </a:rPr>
                <a:t>netML</a:t>
              </a:r>
              <a:endParaRPr sz="2800">
                <a:solidFill>
                  <a:schemeClr val="dk1"/>
                </a:solidFill>
                <a:latin typeface="Helvetica Neue"/>
                <a:ea typeface="Helvetica Neue"/>
                <a:cs typeface="Helvetica Neue"/>
                <a:sym typeface="Helvetica Neue"/>
              </a:endParaRPr>
            </a:p>
          </p:txBody>
        </p:sp>
      </p:grpSp>
      <p:pic>
        <p:nvPicPr>
          <p:cNvPr id="353" name="Google Shape;353;g26069d8cd5e_0_46"/>
          <p:cNvPicPr preferRelativeResize="0"/>
          <p:nvPr/>
        </p:nvPicPr>
        <p:blipFill>
          <a:blip r:embed="rId5">
            <a:alphaModFix/>
          </a:blip>
          <a:stretch>
            <a:fillRect/>
          </a:stretch>
        </p:blipFill>
        <p:spPr>
          <a:xfrm>
            <a:off x="2372300" y="1531025"/>
            <a:ext cx="7447402" cy="2487350"/>
          </a:xfrm>
          <a:prstGeom prst="rect">
            <a:avLst/>
          </a:prstGeom>
          <a:noFill/>
          <a:ln>
            <a:noFill/>
          </a:ln>
        </p:spPr>
      </p:pic>
      <p:cxnSp>
        <p:nvCxnSpPr>
          <p:cNvPr id="354" name="Google Shape;354;g26069d8cd5e_0_46"/>
          <p:cNvCxnSpPr/>
          <p:nvPr/>
        </p:nvCxnSpPr>
        <p:spPr>
          <a:xfrm>
            <a:off x="4626750" y="4236600"/>
            <a:ext cx="2938500" cy="0"/>
          </a:xfrm>
          <a:prstGeom prst="straightConnector1">
            <a:avLst/>
          </a:prstGeom>
          <a:noFill/>
          <a:ln w="38100" cap="flat" cmpd="sng">
            <a:solidFill>
              <a:schemeClr val="dk2"/>
            </a:solidFill>
            <a:prstDash val="solid"/>
            <a:round/>
            <a:headEnd type="none" w="med" len="med"/>
            <a:tailEnd type="none" w="med" len="med"/>
          </a:ln>
        </p:spPr>
      </p:cxnSp>
      <p:pic>
        <p:nvPicPr>
          <p:cNvPr id="355" name="Google Shape;355;g26069d8cd5e_0_46"/>
          <p:cNvPicPr preferRelativeResize="0"/>
          <p:nvPr/>
        </p:nvPicPr>
        <p:blipFill>
          <a:blip r:embed="rId6">
            <a:alphaModFix/>
          </a:blip>
          <a:stretch>
            <a:fillRect/>
          </a:stretch>
        </p:blipFill>
        <p:spPr>
          <a:xfrm>
            <a:off x="3042950" y="1404671"/>
            <a:ext cx="6106100" cy="4748450"/>
          </a:xfrm>
          <a:prstGeom prst="rect">
            <a:avLst/>
          </a:prstGeom>
          <a:noFill/>
          <a:ln>
            <a:noFill/>
          </a:ln>
        </p:spPr>
      </p:pic>
      <p:sp>
        <p:nvSpPr>
          <p:cNvPr id="356" name="Google Shape;356;g26069d8cd5e_0_46"/>
          <p:cNvSpPr txBox="1"/>
          <p:nvPr/>
        </p:nvSpPr>
        <p:spPr>
          <a:xfrm>
            <a:off x="9138900" y="6464675"/>
            <a:ext cx="2214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solidFill>
                  <a:schemeClr val="lt1"/>
                </a:solidFill>
                <a:latin typeface="Helvetica Neue"/>
                <a:ea typeface="Helvetica Neue"/>
                <a:cs typeface="Helvetica Neue"/>
                <a:sym typeface="Helvetica Neue"/>
              </a:rPr>
              <a:t>References  [9, 10, 11, 12, 13]</a:t>
            </a:r>
            <a:endParaRPr sz="1100">
              <a:solidFill>
                <a:schemeClr val="lt1"/>
              </a:solidFill>
              <a:latin typeface="Helvetica Neue"/>
              <a:ea typeface="Helvetica Neue"/>
              <a:cs typeface="Helvetica Neue"/>
              <a:sym typeface="Helvetica Neue"/>
            </a:endParaRPr>
          </a:p>
        </p:txBody>
      </p:sp>
      <p:pic>
        <p:nvPicPr>
          <p:cNvPr id="357" name="Google Shape;357;g26069d8cd5e_0_46"/>
          <p:cNvPicPr preferRelativeResize="0"/>
          <p:nvPr/>
        </p:nvPicPr>
        <p:blipFill rotWithShape="1">
          <a:blip r:embed="rId7">
            <a:alphaModFix/>
          </a:blip>
          <a:srcRect r="27964" b="61363"/>
          <a:stretch/>
        </p:blipFill>
        <p:spPr>
          <a:xfrm>
            <a:off x="3916488" y="1404675"/>
            <a:ext cx="4359035" cy="47484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4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4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4"/>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35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5"/>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35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54"/>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23bdd8b987f_6_1"/>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363" name="Google Shape;363;g23bdd8b987f_6_1"/>
          <p:cNvSpPr txBox="1">
            <a:spLocks noGrp="1"/>
          </p:cNvSpPr>
          <p:nvPr>
            <p:ph type="title" idx="4294967295"/>
          </p:nvPr>
        </p:nvSpPr>
        <p:spPr>
          <a:xfrm>
            <a:off x="878250" y="2766150"/>
            <a:ext cx="10435500" cy="1325700"/>
          </a:xfrm>
          <a:prstGeom prst="rect">
            <a:avLst/>
          </a:prstGeom>
          <a:noFill/>
          <a:ln>
            <a:noFill/>
          </a:ln>
        </p:spPr>
        <p:txBody>
          <a:bodyPr spcFirstLastPara="1" wrap="square" lIns="0" tIns="45700" rIns="0" bIns="45700" anchor="ctr" anchorCtr="0">
            <a:noAutofit/>
          </a:bodyPr>
          <a:lstStyle/>
          <a:p>
            <a:pPr marL="0" lvl="0" indent="0" algn="ctr" rtl="0">
              <a:lnSpc>
                <a:spcPct val="90000"/>
              </a:lnSpc>
              <a:spcBef>
                <a:spcPts val="0"/>
              </a:spcBef>
              <a:spcAft>
                <a:spcPts val="0"/>
              </a:spcAft>
              <a:buClr>
                <a:srgbClr val="800000"/>
              </a:buClr>
              <a:buSzPts val="3600"/>
              <a:buFont typeface="Helvetica Neue"/>
              <a:buNone/>
            </a:pPr>
            <a:r>
              <a:rPr lang="en-US" b="1"/>
              <a:t>Can Transformer-based models help us better understand how TLS misconfigurations manifest?</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23bdd8b987f_6_38"/>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369" name="Google Shape;369;g23bdd8b987f_6_38"/>
          <p:cNvSpPr txBox="1">
            <a:spLocks noGrp="1"/>
          </p:cNvSpPr>
          <p:nvPr>
            <p:ph type="title"/>
          </p:nvPr>
        </p:nvSpPr>
        <p:spPr>
          <a:xfrm>
            <a:off x="838200" y="0"/>
            <a:ext cx="10515600" cy="13128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Specifically…</a:t>
            </a:r>
            <a:endParaRPr/>
          </a:p>
        </p:txBody>
      </p:sp>
      <p:sp>
        <p:nvSpPr>
          <p:cNvPr id="370" name="Google Shape;370;g23bdd8b987f_6_38"/>
          <p:cNvSpPr txBox="1">
            <a:spLocks noGrp="1"/>
          </p:cNvSpPr>
          <p:nvPr>
            <p:ph type="title"/>
          </p:nvPr>
        </p:nvSpPr>
        <p:spPr>
          <a:xfrm>
            <a:off x="878250" y="2766150"/>
            <a:ext cx="10435500" cy="1325700"/>
          </a:xfrm>
          <a:prstGeom prst="rect">
            <a:avLst/>
          </a:prstGeom>
          <a:noFill/>
          <a:ln>
            <a:noFill/>
          </a:ln>
        </p:spPr>
        <p:txBody>
          <a:bodyPr spcFirstLastPara="1" wrap="square" lIns="0" tIns="45700" rIns="0" bIns="45700" anchor="ctr" anchorCtr="0">
            <a:noAutofit/>
          </a:bodyPr>
          <a:lstStyle/>
          <a:p>
            <a:pPr marL="457200" lvl="0" indent="-425450" algn="l" rtl="0">
              <a:lnSpc>
                <a:spcPct val="90000"/>
              </a:lnSpc>
              <a:spcBef>
                <a:spcPts val="0"/>
              </a:spcBef>
              <a:spcAft>
                <a:spcPts val="0"/>
              </a:spcAft>
              <a:buSzPts val="3100"/>
              <a:buAutoNum type="arabicPeriod"/>
            </a:pPr>
            <a:r>
              <a:rPr lang="en-US" sz="3100"/>
              <a:t>What representation(s) of networking traffic are effective for use with Transformer models?</a:t>
            </a:r>
            <a:endParaRPr sz="3100"/>
          </a:p>
          <a:p>
            <a:pPr marL="457200" lvl="0" indent="0" algn="l" rtl="0">
              <a:lnSpc>
                <a:spcPct val="90000"/>
              </a:lnSpc>
              <a:spcBef>
                <a:spcPts val="0"/>
              </a:spcBef>
              <a:spcAft>
                <a:spcPts val="0"/>
              </a:spcAft>
              <a:buNone/>
            </a:pPr>
            <a:endParaRPr sz="3100"/>
          </a:p>
          <a:p>
            <a:pPr marL="457200" lvl="0" indent="-425450" algn="l" rtl="0">
              <a:lnSpc>
                <a:spcPct val="90000"/>
              </a:lnSpc>
              <a:spcBef>
                <a:spcPts val="0"/>
              </a:spcBef>
              <a:spcAft>
                <a:spcPts val="0"/>
              </a:spcAft>
              <a:buSzPts val="3100"/>
              <a:buAutoNum type="arabicPeriod"/>
            </a:pPr>
            <a:r>
              <a:rPr lang="en-US" sz="3100"/>
              <a:t>Can Transformer models capture/provide a different view on interactions found in TLS configurations?</a:t>
            </a:r>
            <a:endParaRPr sz="3100"/>
          </a:p>
        </p:txBody>
      </p:sp>
      <p:sp>
        <p:nvSpPr>
          <p:cNvPr id="371" name="Google Shape;371;g23bdd8b987f_6_38"/>
          <p:cNvSpPr txBox="1"/>
          <p:nvPr/>
        </p:nvSpPr>
        <p:spPr>
          <a:xfrm>
            <a:off x="3156150" y="4921488"/>
            <a:ext cx="58797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400" b="1" u="sng">
                <a:solidFill>
                  <a:schemeClr val="dk1"/>
                </a:solidFill>
                <a:latin typeface="Helvetica Neue"/>
                <a:ea typeface="Helvetica Neue"/>
                <a:cs typeface="Helvetica Neue"/>
                <a:sym typeface="Helvetica Neue"/>
              </a:rPr>
              <a:t>Proof of Concept</a:t>
            </a:r>
            <a:endParaRPr sz="3400" b="1" u="sng">
              <a:solidFill>
                <a:schemeClr val="dk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9045</Words>
  <Application>Microsoft Macintosh PowerPoint</Application>
  <PresentationFormat>Widescreen</PresentationFormat>
  <Paragraphs>907</Paragraphs>
  <Slides>53</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Calibri Light</vt:lpstr>
      <vt:lpstr>Courier New</vt:lpstr>
      <vt:lpstr>Helvetica Neue</vt:lpstr>
      <vt:lpstr>Lucida Grande</vt:lpstr>
      <vt:lpstr>Söhne</vt:lpstr>
      <vt:lpstr>Wingdings</vt:lpstr>
      <vt:lpstr>Office Theme</vt:lpstr>
      <vt:lpstr>Machine Learning for Computer Systems</vt:lpstr>
      <vt:lpstr>Layering and TLS Protocol</vt:lpstr>
      <vt:lpstr>TLS looks simple…</vt:lpstr>
      <vt:lpstr>…But is Complicated to Configure</vt:lpstr>
      <vt:lpstr>Reasons for Misconfiguration</vt:lpstr>
      <vt:lpstr>Related Work – Simoiu et al.[8]</vt:lpstr>
      <vt:lpstr>Can Machine Learning Help?</vt:lpstr>
      <vt:lpstr>Can Transformer-based models help us better understand how TLS misconfigurations manifest?</vt:lpstr>
      <vt:lpstr>Specifically…</vt:lpstr>
      <vt:lpstr>Transformer-based Models and Network Data</vt:lpstr>
      <vt:lpstr>Transformer-based Models and Network Data</vt:lpstr>
      <vt:lpstr>Background – Attention</vt:lpstr>
      <vt:lpstr>Background – Transformer Model Architecture</vt:lpstr>
      <vt:lpstr>Approach</vt:lpstr>
      <vt:lpstr>Model Pipeline</vt:lpstr>
      <vt:lpstr>Data Collection, Preprocessing and Tokenization</vt:lpstr>
      <vt:lpstr>Model Training – Pre-training Evaluation</vt:lpstr>
      <vt:lpstr>Model Fine-tuning</vt:lpstr>
      <vt:lpstr>Model Fine-tuning – Data Collection</vt:lpstr>
      <vt:lpstr>Model Fine-tuning – Binary Classification</vt:lpstr>
      <vt:lpstr>Model Fine-tuning – Multi-label Classification</vt:lpstr>
      <vt:lpstr>Takeaways</vt:lpstr>
      <vt:lpstr>Generative Adversarial Networks (GANs)</vt:lpstr>
      <vt:lpstr>Diffusion Models</vt:lpstr>
      <vt:lpstr>PowerPoint Presentation</vt:lpstr>
      <vt:lpstr>Scarcity of Datasets</vt:lpstr>
      <vt:lpstr>Simulations/heuristics approaches:</vt:lpstr>
      <vt:lpstr>GAN-based Generations</vt:lpstr>
      <vt:lpstr>GAN-based Generations</vt:lpstr>
      <vt:lpstr>GAN-based Generations</vt:lpstr>
      <vt:lpstr>GAN-based Generations</vt:lpstr>
      <vt:lpstr>GAN-based Generations</vt:lpstr>
      <vt:lpstr>A Text-to-traffic Synthesis Paradigm</vt:lpstr>
      <vt:lpstr>A Text-to-traffic Synthesis Paradigm</vt:lpstr>
      <vt:lpstr>A Text-to-traffic Synthesis Paradigm</vt:lpstr>
      <vt:lpstr>A Text-to-traffic Synthesis Paradigm</vt:lpstr>
      <vt:lpstr>A Text-to-traffic Synthesis Paradigm</vt:lpstr>
      <vt:lpstr>A Text-to-traffic Synthesis Paradigm</vt:lpstr>
      <vt:lpstr>A Text-to-traffic Synthesis Paradigm</vt:lpstr>
      <vt:lpstr>A Text-to-traffic Synthesis Paradigm</vt:lpstr>
      <vt:lpstr>A Text-to-traffic Synthesis Paradigm</vt:lpstr>
      <vt:lpstr>A Text-to-traffic Synthesis Paradigm</vt:lpstr>
      <vt:lpstr>Evaluation</vt:lpstr>
      <vt:lpstr>Evaluation</vt:lpstr>
      <vt:lpstr>Evaluation</vt:lpstr>
      <vt:lpstr>Evaluation</vt:lpstr>
      <vt:lpstr>Evaluation</vt:lpstr>
      <vt:lpstr>Evaluation</vt:lpstr>
      <vt:lpstr>Evaluation</vt:lpstr>
      <vt:lpstr>Possibilities and Challenges</vt:lpstr>
      <vt:lpstr>GAN-based Generations</vt:lpstr>
      <vt:lpstr>Original Eval in NetShare</vt:lpstr>
      <vt:lpstr>Evaluation (Ablation)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Public Policy</dc:title>
  <dc:creator>Nick Feamster</dc:creator>
  <cp:lastModifiedBy>Nick Feamster</cp:lastModifiedBy>
  <cp:revision>22</cp:revision>
  <dcterms:created xsi:type="dcterms:W3CDTF">2020-05-18T13:08:56Z</dcterms:created>
  <dcterms:modified xsi:type="dcterms:W3CDTF">2024-12-02T20:55:04Z</dcterms:modified>
</cp:coreProperties>
</file>